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DM Sans" pitchFamily="2" charset="0"/>
      <p:regular r:id="rId18"/>
    </p:embeddedFont>
    <p:embeddedFont>
      <p:font typeface="DM Sans Bold" panose="020B0604020202020204" charset="0"/>
      <p:regular r:id="rId19"/>
    </p:embeddedFont>
    <p:embeddedFont>
      <p:font typeface="Evolventa" panose="020B0604020202020204" charset="0"/>
      <p:regular r:id="rId20"/>
    </p:embeddedFont>
    <p:embeddedFont>
      <p:font typeface="Open Sans Extra Bold" panose="020B0604020202020204" charset="0"/>
      <p:regular r:id="rId21"/>
    </p:embeddedFont>
    <p:embeddedFont>
      <p:font typeface="Open Sans Light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0" d="100"/>
          <a:sy n="40" d="100"/>
        </p:scale>
        <p:origin x="900"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3" Type="http://schemas.openxmlformats.org/officeDocument/2006/relationships/image" Target="../media/image35.svg"/><Relationship Id="rId18" Type="http://schemas.openxmlformats.org/officeDocument/2006/relationships/image" Target="../media/image40.png"/><Relationship Id="rId26" Type="http://schemas.openxmlformats.org/officeDocument/2006/relationships/image" Target="../media/image48.png"/><Relationship Id="rId39" Type="http://schemas.openxmlformats.org/officeDocument/2006/relationships/image" Target="../media/image61.svg"/><Relationship Id="rId21" Type="http://schemas.openxmlformats.org/officeDocument/2006/relationships/image" Target="../media/image43.svg"/><Relationship Id="rId34" Type="http://schemas.openxmlformats.org/officeDocument/2006/relationships/image" Target="../media/image56.png"/><Relationship Id="rId42" Type="http://schemas.openxmlformats.org/officeDocument/2006/relationships/image" Target="../media/image64.png"/><Relationship Id="rId47" Type="http://schemas.openxmlformats.org/officeDocument/2006/relationships/image" Target="../media/image69.svg"/><Relationship Id="rId7" Type="http://schemas.openxmlformats.org/officeDocument/2006/relationships/image" Target="../media/image29.svg"/><Relationship Id="rId2" Type="http://schemas.openxmlformats.org/officeDocument/2006/relationships/image" Target="../media/image24.png"/><Relationship Id="rId16" Type="http://schemas.openxmlformats.org/officeDocument/2006/relationships/image" Target="../media/image38.png"/><Relationship Id="rId29" Type="http://schemas.openxmlformats.org/officeDocument/2006/relationships/image" Target="../media/image51.svg"/><Relationship Id="rId11" Type="http://schemas.openxmlformats.org/officeDocument/2006/relationships/image" Target="../media/image33.svg"/><Relationship Id="rId24" Type="http://schemas.openxmlformats.org/officeDocument/2006/relationships/image" Target="../media/image46.png"/><Relationship Id="rId32" Type="http://schemas.openxmlformats.org/officeDocument/2006/relationships/image" Target="../media/image54.png"/><Relationship Id="rId37" Type="http://schemas.openxmlformats.org/officeDocument/2006/relationships/image" Target="../media/image59.svg"/><Relationship Id="rId40" Type="http://schemas.openxmlformats.org/officeDocument/2006/relationships/image" Target="../media/image62.png"/><Relationship Id="rId45" Type="http://schemas.openxmlformats.org/officeDocument/2006/relationships/image" Target="../media/image67.svg"/><Relationship Id="rId5" Type="http://schemas.openxmlformats.org/officeDocument/2006/relationships/image" Target="../media/image27.svg"/><Relationship Id="rId15" Type="http://schemas.openxmlformats.org/officeDocument/2006/relationships/image" Target="../media/image37.svg"/><Relationship Id="rId23" Type="http://schemas.openxmlformats.org/officeDocument/2006/relationships/image" Target="../media/image45.svg"/><Relationship Id="rId28" Type="http://schemas.openxmlformats.org/officeDocument/2006/relationships/image" Target="../media/image50.png"/><Relationship Id="rId36" Type="http://schemas.openxmlformats.org/officeDocument/2006/relationships/image" Target="../media/image58.png"/><Relationship Id="rId49" Type="http://schemas.openxmlformats.org/officeDocument/2006/relationships/image" Target="../media/image71.svg"/><Relationship Id="rId10" Type="http://schemas.openxmlformats.org/officeDocument/2006/relationships/image" Target="../media/image32.png"/><Relationship Id="rId19" Type="http://schemas.openxmlformats.org/officeDocument/2006/relationships/image" Target="../media/image41.svg"/><Relationship Id="rId31" Type="http://schemas.openxmlformats.org/officeDocument/2006/relationships/image" Target="../media/image53.svg"/><Relationship Id="rId44" Type="http://schemas.openxmlformats.org/officeDocument/2006/relationships/image" Target="../media/image66.png"/><Relationship Id="rId4" Type="http://schemas.openxmlformats.org/officeDocument/2006/relationships/image" Target="../media/image26.png"/><Relationship Id="rId9" Type="http://schemas.openxmlformats.org/officeDocument/2006/relationships/image" Target="../media/image31.svg"/><Relationship Id="rId14" Type="http://schemas.openxmlformats.org/officeDocument/2006/relationships/image" Target="../media/image36.png"/><Relationship Id="rId22" Type="http://schemas.openxmlformats.org/officeDocument/2006/relationships/image" Target="../media/image44.png"/><Relationship Id="rId27" Type="http://schemas.openxmlformats.org/officeDocument/2006/relationships/image" Target="../media/image49.svg"/><Relationship Id="rId30" Type="http://schemas.openxmlformats.org/officeDocument/2006/relationships/image" Target="../media/image52.png"/><Relationship Id="rId35" Type="http://schemas.openxmlformats.org/officeDocument/2006/relationships/image" Target="../media/image57.svg"/><Relationship Id="rId43" Type="http://schemas.openxmlformats.org/officeDocument/2006/relationships/image" Target="../media/image65.svg"/><Relationship Id="rId48" Type="http://schemas.openxmlformats.org/officeDocument/2006/relationships/image" Target="../media/image70.png"/><Relationship Id="rId8" Type="http://schemas.openxmlformats.org/officeDocument/2006/relationships/image" Target="../media/image30.png"/><Relationship Id="rId3" Type="http://schemas.openxmlformats.org/officeDocument/2006/relationships/image" Target="../media/image25.svg"/><Relationship Id="rId12" Type="http://schemas.openxmlformats.org/officeDocument/2006/relationships/image" Target="../media/image34.png"/><Relationship Id="rId17" Type="http://schemas.openxmlformats.org/officeDocument/2006/relationships/image" Target="../media/image39.svg"/><Relationship Id="rId25" Type="http://schemas.openxmlformats.org/officeDocument/2006/relationships/image" Target="../media/image47.svg"/><Relationship Id="rId33" Type="http://schemas.openxmlformats.org/officeDocument/2006/relationships/image" Target="../media/image55.svg"/><Relationship Id="rId38" Type="http://schemas.openxmlformats.org/officeDocument/2006/relationships/image" Target="../media/image60.png"/><Relationship Id="rId46" Type="http://schemas.openxmlformats.org/officeDocument/2006/relationships/image" Target="../media/image68.png"/><Relationship Id="rId20" Type="http://schemas.openxmlformats.org/officeDocument/2006/relationships/image" Target="../media/image42.png"/><Relationship Id="rId41" Type="http://schemas.openxmlformats.org/officeDocument/2006/relationships/image" Target="../media/image63.svg"/><Relationship Id="rId1" Type="http://schemas.openxmlformats.org/officeDocument/2006/relationships/slideLayout" Target="../slideLayouts/slideLayout7.xml"/><Relationship Id="rId6"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7612069"/>
            <a:ext cx="18288000" cy="2674931"/>
            <a:chOff x="0" y="0"/>
            <a:chExt cx="4816593" cy="704508"/>
          </a:xfrm>
        </p:grpSpPr>
        <p:sp>
          <p:nvSpPr>
            <p:cNvPr id="3" name="Freeform 3"/>
            <p:cNvSpPr/>
            <p:nvPr/>
          </p:nvSpPr>
          <p:spPr>
            <a:xfrm>
              <a:off x="0" y="0"/>
              <a:ext cx="4816592" cy="704508"/>
            </a:xfrm>
            <a:custGeom>
              <a:avLst/>
              <a:gdLst/>
              <a:ahLst/>
              <a:cxnLst/>
              <a:rect l="l" t="t" r="r" b="b"/>
              <a:pathLst>
                <a:path w="4816592" h="704508">
                  <a:moveTo>
                    <a:pt x="0" y="0"/>
                  </a:moveTo>
                  <a:lnTo>
                    <a:pt x="4816592" y="0"/>
                  </a:lnTo>
                  <a:lnTo>
                    <a:pt x="4816592" y="704508"/>
                  </a:lnTo>
                  <a:lnTo>
                    <a:pt x="0" y="704508"/>
                  </a:lnTo>
                  <a:close/>
                </a:path>
              </a:pathLst>
            </a:custGeom>
            <a:solidFill>
              <a:srgbClr val="FFFFFF"/>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8216206" y="1449606"/>
            <a:ext cx="8487032" cy="3532813"/>
            <a:chOff x="0" y="0"/>
            <a:chExt cx="11316042" cy="4710418"/>
          </a:xfrm>
        </p:grpSpPr>
        <p:sp>
          <p:nvSpPr>
            <p:cNvPr id="6" name="TextBox 6"/>
            <p:cNvSpPr txBox="1"/>
            <p:nvPr/>
          </p:nvSpPr>
          <p:spPr>
            <a:xfrm>
              <a:off x="0" y="1163943"/>
              <a:ext cx="11316042" cy="3546475"/>
            </a:xfrm>
            <a:prstGeom prst="rect">
              <a:avLst/>
            </a:prstGeom>
          </p:spPr>
          <p:txBody>
            <a:bodyPr lIns="0" tIns="0" rIns="0" bIns="0" rtlCol="0" anchor="t">
              <a:spAutoFit/>
            </a:bodyPr>
            <a:lstStyle/>
            <a:p>
              <a:pPr>
                <a:lnSpc>
                  <a:spcPts val="10560"/>
                </a:lnSpc>
              </a:pPr>
              <a:r>
                <a:rPr lang="en-US" sz="8800">
                  <a:solidFill>
                    <a:srgbClr val="FFFFFF"/>
                  </a:solidFill>
                  <a:latin typeface="DM Sans Bold"/>
                </a:rPr>
                <a:t>Online Banking System</a:t>
              </a:r>
            </a:p>
          </p:txBody>
        </p:sp>
        <p:sp>
          <p:nvSpPr>
            <p:cNvPr id="7" name="TextBox 7"/>
            <p:cNvSpPr txBox="1"/>
            <p:nvPr/>
          </p:nvSpPr>
          <p:spPr>
            <a:xfrm>
              <a:off x="0" y="-47625"/>
              <a:ext cx="11316042" cy="525145"/>
            </a:xfrm>
            <a:prstGeom prst="rect">
              <a:avLst/>
            </a:prstGeom>
          </p:spPr>
          <p:txBody>
            <a:bodyPr lIns="0" tIns="0" rIns="0" bIns="0" rtlCol="0" anchor="t">
              <a:spAutoFit/>
            </a:bodyPr>
            <a:lstStyle/>
            <a:p>
              <a:pPr>
                <a:lnSpc>
                  <a:spcPts val="3359"/>
                </a:lnSpc>
              </a:pPr>
              <a:r>
                <a:rPr lang="en-US" sz="2400" spc="62">
                  <a:solidFill>
                    <a:srgbClr val="FFFFFF"/>
                  </a:solidFill>
                  <a:latin typeface="DM Sans"/>
                </a:rPr>
                <a:t>SOFTWARE QUALITY ASSURANCE</a:t>
              </a:r>
            </a:p>
          </p:txBody>
        </p:sp>
      </p:grpSp>
      <p:sp>
        <p:nvSpPr>
          <p:cNvPr id="8" name="TextBox 8"/>
          <p:cNvSpPr txBox="1"/>
          <p:nvPr/>
        </p:nvSpPr>
        <p:spPr>
          <a:xfrm>
            <a:off x="8216206" y="8686749"/>
            <a:ext cx="8487032" cy="455295"/>
          </a:xfrm>
          <a:prstGeom prst="rect">
            <a:avLst/>
          </a:prstGeom>
        </p:spPr>
        <p:txBody>
          <a:bodyPr lIns="0" tIns="0" rIns="0" bIns="0" rtlCol="0" anchor="t">
            <a:spAutoFit/>
          </a:bodyPr>
          <a:lstStyle/>
          <a:p>
            <a:pPr>
              <a:lnSpc>
                <a:spcPts val="3779"/>
              </a:lnSpc>
            </a:pPr>
            <a:r>
              <a:rPr lang="en-US" sz="2699" u="sng">
                <a:solidFill>
                  <a:srgbClr val="5034C4"/>
                </a:solidFill>
                <a:latin typeface="DM Sans"/>
              </a:rPr>
              <a:t>Dana Orenkyzy, Arukhan Otarova</a:t>
            </a:r>
          </a:p>
        </p:txBody>
      </p:sp>
      <p:sp>
        <p:nvSpPr>
          <p:cNvPr id="9" name="Freeform 9"/>
          <p:cNvSpPr/>
          <p:nvPr/>
        </p:nvSpPr>
        <p:spPr>
          <a:xfrm>
            <a:off x="513961" y="1646579"/>
            <a:ext cx="6752736" cy="7087795"/>
          </a:xfrm>
          <a:custGeom>
            <a:avLst/>
            <a:gdLst/>
            <a:ahLst/>
            <a:cxnLst/>
            <a:rect l="l" t="t" r="r" b="b"/>
            <a:pathLst>
              <a:path w="6752736" h="7087795">
                <a:moveTo>
                  <a:pt x="0" y="0"/>
                </a:moveTo>
                <a:lnTo>
                  <a:pt x="6752736" y="0"/>
                </a:lnTo>
                <a:lnTo>
                  <a:pt x="6752736" y="7087795"/>
                </a:lnTo>
                <a:lnTo>
                  <a:pt x="0" y="70877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sp>
        <p:nvSpPr>
          <p:cNvPr id="2" name="TextBox 2"/>
          <p:cNvSpPr txBox="1"/>
          <p:nvPr/>
        </p:nvSpPr>
        <p:spPr>
          <a:xfrm>
            <a:off x="1028700" y="4632325"/>
            <a:ext cx="5725751" cy="927100"/>
          </a:xfrm>
          <a:prstGeom prst="rect">
            <a:avLst/>
          </a:prstGeom>
        </p:spPr>
        <p:txBody>
          <a:bodyPr lIns="0" tIns="0" rIns="0" bIns="0" rtlCol="0" anchor="t">
            <a:spAutoFit/>
          </a:bodyPr>
          <a:lstStyle/>
          <a:p>
            <a:pPr>
              <a:lnSpc>
                <a:spcPts val="7699"/>
              </a:lnSpc>
            </a:pPr>
            <a:r>
              <a:rPr lang="en-US" sz="5499">
                <a:solidFill>
                  <a:srgbClr val="FFFFFF"/>
                </a:solidFill>
                <a:latin typeface="DM Sans Bold"/>
              </a:rPr>
              <a:t>Findings</a:t>
            </a:r>
          </a:p>
        </p:txBody>
      </p:sp>
      <p:sp>
        <p:nvSpPr>
          <p:cNvPr id="3" name="TextBox 3"/>
          <p:cNvSpPr txBox="1"/>
          <p:nvPr/>
        </p:nvSpPr>
        <p:spPr>
          <a:xfrm>
            <a:off x="10156336" y="1223010"/>
            <a:ext cx="7102964" cy="7745730"/>
          </a:xfrm>
          <a:prstGeom prst="rect">
            <a:avLst/>
          </a:prstGeom>
        </p:spPr>
        <p:txBody>
          <a:bodyPr lIns="0" tIns="0" rIns="0" bIns="0" rtlCol="0" anchor="t">
            <a:spAutoFit/>
          </a:bodyPr>
          <a:lstStyle/>
          <a:p>
            <a:pPr>
              <a:lnSpc>
                <a:spcPts val="3840"/>
              </a:lnSpc>
            </a:pPr>
            <a:r>
              <a:rPr lang="en-US" sz="2400">
                <a:solidFill>
                  <a:srgbClr val="FFFFFF"/>
                </a:solidFill>
                <a:latin typeface="DM Sans"/>
              </a:rPr>
              <a:t>The identified defects pose challenges and hinder the smooth functioning of the system. The cheque approval failure prevents the proper processing of cheque approval requests, potentially causing delays in transactions. The staff homepage access denial restricts staff members from accessing essential information and performing their assigned tasks.</a:t>
            </a:r>
          </a:p>
          <a:p>
            <a:pPr>
              <a:lnSpc>
                <a:spcPts val="3840"/>
              </a:lnSpc>
            </a:pPr>
            <a:endParaRPr lang="en-US" sz="2400">
              <a:solidFill>
                <a:srgbClr val="FFFFFF"/>
              </a:solidFill>
              <a:latin typeface="DM Sans"/>
            </a:endParaRPr>
          </a:p>
          <a:p>
            <a:pPr>
              <a:lnSpc>
                <a:spcPts val="3840"/>
              </a:lnSpc>
            </a:pPr>
            <a:r>
              <a:rPr lang="en-US" sz="2400">
                <a:solidFill>
                  <a:srgbClr val="FFFFFF"/>
                </a:solidFill>
                <a:latin typeface="DM Sans"/>
              </a:rPr>
              <a:t>The staff logout failure results in an inability to properly terminate staff sessions, potentially compromising security. Lastly, the missing Frequently Asked Questions (FAQ) section deprives users of a valuable self-help resource, increasing their reliance on other support channels</a:t>
            </a:r>
          </a:p>
        </p:txBody>
      </p:sp>
      <p:sp>
        <p:nvSpPr>
          <p:cNvPr id="4" name="Freeform 4"/>
          <p:cNvSpPr/>
          <p:nvPr/>
        </p:nvSpPr>
        <p:spPr>
          <a:xfrm>
            <a:off x="4785108" y="1947433"/>
            <a:ext cx="4761624" cy="5560283"/>
          </a:xfrm>
          <a:custGeom>
            <a:avLst/>
            <a:gdLst/>
            <a:ahLst/>
            <a:cxnLst/>
            <a:rect l="l" t="t" r="r" b="b"/>
            <a:pathLst>
              <a:path w="4761624" h="5560283">
                <a:moveTo>
                  <a:pt x="0" y="0"/>
                </a:moveTo>
                <a:lnTo>
                  <a:pt x="4761624" y="0"/>
                </a:lnTo>
                <a:lnTo>
                  <a:pt x="4761624" y="5560284"/>
                </a:lnTo>
                <a:lnTo>
                  <a:pt x="0" y="55602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3EBEF"/>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9345386" y="337542"/>
          <a:ext cx="7913915" cy="11987892"/>
        </p:xfrm>
        <a:graphic>
          <a:graphicData uri="http://schemas.openxmlformats.org/drawingml/2006/table">
            <a:tbl>
              <a:tblPr/>
              <a:tblGrid>
                <a:gridCol w="1230086">
                  <a:extLst>
                    <a:ext uri="{9D8B030D-6E8A-4147-A177-3AD203B41FA5}">
                      <a16:colId xmlns:a16="http://schemas.microsoft.com/office/drawing/2014/main" val="20000"/>
                    </a:ext>
                  </a:extLst>
                </a:gridCol>
                <a:gridCol w="6683829">
                  <a:extLst>
                    <a:ext uri="{9D8B030D-6E8A-4147-A177-3AD203B41FA5}">
                      <a16:colId xmlns:a16="http://schemas.microsoft.com/office/drawing/2014/main" val="20001"/>
                    </a:ext>
                  </a:extLst>
                </a:gridCol>
              </a:tblGrid>
              <a:tr h="1733550">
                <a:tc>
                  <a:txBody>
                    <a:bodyPr/>
                    <a:lstStyle/>
                    <a:p>
                      <a:pPr algn="r">
                        <a:lnSpc>
                          <a:spcPts val="4900"/>
                        </a:lnSpc>
                        <a:defRPr/>
                      </a:pPr>
                      <a:r>
                        <a:rPr lang="en-US" sz="3500">
                          <a:solidFill>
                            <a:srgbClr val="3F6164"/>
                          </a:solidFill>
                          <a:latin typeface="DM Sans Bold"/>
                        </a:rPr>
                        <a:t>01</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3499"/>
                        </a:lnSpc>
                        <a:defRPr/>
                      </a:pPr>
                      <a:r>
                        <a:rPr lang="en-US" sz="2499" u="sng">
                          <a:solidFill>
                            <a:srgbClr val="5034C4"/>
                          </a:solidFill>
                          <a:latin typeface="DM Sans"/>
                        </a:rPr>
                        <a:t>Enhance User Authentication</a:t>
                      </a:r>
                      <a:r>
                        <a:rPr lang="en-US" sz="2499">
                          <a:solidFill>
                            <a:srgbClr val="5034C4"/>
                          </a:solidFill>
                          <a:latin typeface="DM Sans"/>
                        </a:rPr>
                        <a:t>: Implement multi-factor authentication (MFA) to add an extra layer of security for user logins.</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609850">
                <a:tc>
                  <a:txBody>
                    <a:bodyPr/>
                    <a:lstStyle/>
                    <a:p>
                      <a:pPr algn="r">
                        <a:lnSpc>
                          <a:spcPts val="4900"/>
                        </a:lnSpc>
                        <a:defRPr/>
                      </a:pPr>
                      <a:r>
                        <a:rPr lang="en-US" sz="3500">
                          <a:solidFill>
                            <a:srgbClr val="3F6164"/>
                          </a:solidFill>
                          <a:latin typeface="DM Sans Bold"/>
                        </a:rPr>
                        <a:t>02</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3499"/>
                        </a:lnSpc>
                        <a:defRPr/>
                      </a:pPr>
                      <a:r>
                        <a:rPr lang="en-US" sz="2499" u="sng">
                          <a:solidFill>
                            <a:srgbClr val="5034C4"/>
                          </a:solidFill>
                          <a:latin typeface="DM Sans"/>
                        </a:rPr>
                        <a:t>Implement Robust Encryption:</a:t>
                      </a:r>
                      <a:r>
                        <a:rPr lang="en-US" sz="2499">
                          <a:solidFill>
                            <a:srgbClr val="5034C4"/>
                          </a:solidFill>
                          <a:latin typeface="DM Sans"/>
                        </a:rPr>
                        <a:t> Ensure that all sensitive data transmitted between the user's device and the online banking system is encrypted using secure protocols such as SSL/TLS.</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09850">
                <a:tc>
                  <a:txBody>
                    <a:bodyPr/>
                    <a:lstStyle/>
                    <a:p>
                      <a:pPr algn="r">
                        <a:lnSpc>
                          <a:spcPts val="4900"/>
                        </a:lnSpc>
                        <a:defRPr/>
                      </a:pPr>
                      <a:r>
                        <a:rPr lang="en-US" sz="3500">
                          <a:solidFill>
                            <a:srgbClr val="3F6164"/>
                          </a:solidFill>
                          <a:latin typeface="DM Sans Bold"/>
                        </a:rPr>
                        <a:t>03</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3499"/>
                        </a:lnSpc>
                        <a:defRPr/>
                      </a:pPr>
                      <a:r>
                        <a:rPr lang="en-US" sz="2499" u="sng">
                          <a:solidFill>
                            <a:srgbClr val="5034C4"/>
                          </a:solidFill>
                          <a:latin typeface="DM Sans"/>
                        </a:rPr>
                        <a:t>Implement Real-time Fraud Detection</a:t>
                      </a:r>
                      <a:r>
                        <a:rPr lang="en-US" sz="2499">
                          <a:solidFill>
                            <a:srgbClr val="5034C4"/>
                          </a:solidFill>
                          <a:latin typeface="DM Sans"/>
                        </a:rPr>
                        <a:t>: Deploy advanced fraud detection systems that can analyze user behavior patterns, transaction history, and anomalies to identify potential fraudulent activities.</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09850">
                <a:tc>
                  <a:txBody>
                    <a:bodyPr/>
                    <a:lstStyle/>
                    <a:p>
                      <a:pPr algn="r">
                        <a:lnSpc>
                          <a:spcPts val="4900"/>
                        </a:lnSpc>
                        <a:defRPr/>
                      </a:pPr>
                      <a:r>
                        <a:rPr lang="en-US" sz="3500">
                          <a:solidFill>
                            <a:srgbClr val="3F6164"/>
                          </a:solidFill>
                          <a:latin typeface="DM Sans Bold"/>
                        </a:rPr>
                        <a:t>04</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3499"/>
                        </a:lnSpc>
                        <a:defRPr/>
                      </a:pPr>
                      <a:r>
                        <a:rPr lang="en-US" sz="2499" u="sng">
                          <a:solidFill>
                            <a:srgbClr val="5034C4"/>
                          </a:solidFill>
                          <a:latin typeface="DM Sans"/>
                        </a:rPr>
                        <a:t>Regular Security Audits and Penetration Testing</a:t>
                      </a:r>
                      <a:r>
                        <a:rPr lang="en-US" sz="2499">
                          <a:solidFill>
                            <a:srgbClr val="5034C4"/>
                          </a:solidFill>
                          <a:latin typeface="DM Sans"/>
                        </a:rPr>
                        <a:t>: Conduct regular security audits and penetration testing to identify vulnerabilities in the online banking system.</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212396">
                <a:tc>
                  <a:txBody>
                    <a:bodyPr/>
                    <a:lstStyle/>
                    <a:p>
                      <a:pPr algn="r">
                        <a:lnSpc>
                          <a:spcPts val="4900"/>
                        </a:lnSpc>
                        <a:defRPr/>
                      </a:pP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3499"/>
                        </a:lnSpc>
                        <a:defRPr/>
                      </a:pP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212396">
                <a:tc>
                  <a:txBody>
                    <a:bodyPr/>
                    <a:lstStyle/>
                    <a:p>
                      <a:pPr algn="r">
                        <a:lnSpc>
                          <a:spcPts val="4900"/>
                        </a:lnSpc>
                        <a:defRPr/>
                      </a:pP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3499"/>
                        </a:lnSpc>
                        <a:defRPr/>
                      </a:pP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pSp>
        <p:nvGrpSpPr>
          <p:cNvPr id="3" name="Group 3"/>
          <p:cNvGrpSpPr/>
          <p:nvPr/>
        </p:nvGrpSpPr>
        <p:grpSpPr>
          <a:xfrm>
            <a:off x="1028700" y="4317492"/>
            <a:ext cx="7787875" cy="1652017"/>
            <a:chOff x="0" y="0"/>
            <a:chExt cx="10383833" cy="2202689"/>
          </a:xfrm>
        </p:grpSpPr>
        <p:sp>
          <p:nvSpPr>
            <p:cNvPr id="4" name="TextBox 4"/>
            <p:cNvSpPr txBox="1"/>
            <p:nvPr/>
          </p:nvSpPr>
          <p:spPr>
            <a:xfrm>
              <a:off x="0" y="-9525"/>
              <a:ext cx="10383833" cy="1437435"/>
            </a:xfrm>
            <a:prstGeom prst="rect">
              <a:avLst/>
            </a:prstGeom>
          </p:spPr>
          <p:txBody>
            <a:bodyPr lIns="0" tIns="0" rIns="0" bIns="0" rtlCol="0" anchor="t">
              <a:spAutoFit/>
            </a:bodyPr>
            <a:lstStyle/>
            <a:p>
              <a:pPr>
                <a:lnSpc>
                  <a:spcPts val="8463"/>
                </a:lnSpc>
              </a:pPr>
              <a:r>
                <a:rPr lang="en-US" sz="7053">
                  <a:solidFill>
                    <a:srgbClr val="3F6164"/>
                  </a:solidFill>
                  <a:latin typeface="DM Sans Bold"/>
                </a:rPr>
                <a:t>Recommendation</a:t>
              </a:r>
            </a:p>
          </p:txBody>
        </p:sp>
        <p:sp>
          <p:nvSpPr>
            <p:cNvPr id="5" name="TextBox 5"/>
            <p:cNvSpPr txBox="1"/>
            <p:nvPr/>
          </p:nvSpPr>
          <p:spPr>
            <a:xfrm>
              <a:off x="0" y="1779148"/>
              <a:ext cx="10383833" cy="423541"/>
            </a:xfrm>
            <a:prstGeom prst="rect">
              <a:avLst/>
            </a:prstGeom>
          </p:spPr>
          <p:txBody>
            <a:bodyPr lIns="0" tIns="0" rIns="0" bIns="0" rtlCol="0" anchor="t">
              <a:spAutoFit/>
            </a:bodyPr>
            <a:lstStyle/>
            <a:p>
              <a:pPr>
                <a:lnSpc>
                  <a:spcPts val="2737"/>
                </a:lnSpc>
              </a:pPr>
              <a:r>
                <a:rPr lang="en-US" sz="1955">
                  <a:solidFill>
                    <a:srgbClr val="5034C4"/>
                  </a:solidFill>
                  <a:latin typeface="DM Sans"/>
                </a:rPr>
                <a:t>List of recommendations for Improving Online Banking System</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33579" y="1120949"/>
            <a:ext cx="9186705" cy="8045101"/>
            <a:chOff x="0" y="0"/>
            <a:chExt cx="3107602" cy="2721429"/>
          </a:xfrm>
        </p:grpSpPr>
        <p:sp>
          <p:nvSpPr>
            <p:cNvPr id="3" name="Freeform 3"/>
            <p:cNvSpPr/>
            <p:nvPr/>
          </p:nvSpPr>
          <p:spPr>
            <a:xfrm>
              <a:off x="0" y="0"/>
              <a:ext cx="3107602" cy="2721429"/>
            </a:xfrm>
            <a:custGeom>
              <a:avLst/>
              <a:gdLst/>
              <a:ahLst/>
              <a:cxnLst/>
              <a:rect l="l" t="t" r="r" b="b"/>
              <a:pathLst>
                <a:path w="3107602" h="2721429">
                  <a:moveTo>
                    <a:pt x="2983142" y="2721429"/>
                  </a:moveTo>
                  <a:lnTo>
                    <a:pt x="124460" y="2721429"/>
                  </a:lnTo>
                  <a:cubicBezTo>
                    <a:pt x="55880" y="2721429"/>
                    <a:pt x="0" y="2665549"/>
                    <a:pt x="0" y="2596969"/>
                  </a:cubicBezTo>
                  <a:lnTo>
                    <a:pt x="0" y="124460"/>
                  </a:lnTo>
                  <a:cubicBezTo>
                    <a:pt x="0" y="55880"/>
                    <a:pt x="55880" y="0"/>
                    <a:pt x="124460" y="0"/>
                  </a:cubicBezTo>
                  <a:lnTo>
                    <a:pt x="2983142" y="0"/>
                  </a:lnTo>
                  <a:cubicBezTo>
                    <a:pt x="3051722" y="0"/>
                    <a:pt x="3107602" y="55880"/>
                    <a:pt x="3107602" y="124460"/>
                  </a:cubicBezTo>
                  <a:lnTo>
                    <a:pt x="3107602" y="2596969"/>
                  </a:lnTo>
                  <a:cubicBezTo>
                    <a:pt x="3107602" y="2665549"/>
                    <a:pt x="3051722" y="2721429"/>
                    <a:pt x="2983142" y="2721429"/>
                  </a:cubicBezTo>
                  <a:close/>
                </a:path>
              </a:pathLst>
            </a:custGeom>
            <a:solidFill>
              <a:srgbClr val="5034C4">
                <a:alpha val="4706"/>
              </a:srgbClr>
            </a:solidFill>
          </p:spPr>
        </p:sp>
      </p:grpSp>
      <p:sp>
        <p:nvSpPr>
          <p:cNvPr id="4" name="Freeform 4"/>
          <p:cNvSpPr/>
          <p:nvPr/>
        </p:nvSpPr>
        <p:spPr>
          <a:xfrm>
            <a:off x="10498097" y="6329683"/>
            <a:ext cx="664830" cy="664830"/>
          </a:xfrm>
          <a:custGeom>
            <a:avLst/>
            <a:gdLst/>
            <a:ahLst/>
            <a:cxnLst/>
            <a:rect l="l" t="t" r="r" b="b"/>
            <a:pathLst>
              <a:path w="664830" h="664830">
                <a:moveTo>
                  <a:pt x="0" y="0"/>
                </a:moveTo>
                <a:lnTo>
                  <a:pt x="664831" y="0"/>
                </a:lnTo>
                <a:lnTo>
                  <a:pt x="664831" y="664830"/>
                </a:lnTo>
                <a:lnTo>
                  <a:pt x="0" y="6648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2178795" y="6329683"/>
            <a:ext cx="664830" cy="664830"/>
          </a:xfrm>
          <a:custGeom>
            <a:avLst/>
            <a:gdLst/>
            <a:ahLst/>
            <a:cxnLst/>
            <a:rect l="l" t="t" r="r" b="b"/>
            <a:pathLst>
              <a:path w="664830" h="664830">
                <a:moveTo>
                  <a:pt x="0" y="0"/>
                </a:moveTo>
                <a:lnTo>
                  <a:pt x="664830" y="0"/>
                </a:lnTo>
                <a:lnTo>
                  <a:pt x="664830" y="664830"/>
                </a:lnTo>
                <a:lnTo>
                  <a:pt x="0" y="6648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3840989" y="6316178"/>
            <a:ext cx="716595" cy="691840"/>
          </a:xfrm>
          <a:custGeom>
            <a:avLst/>
            <a:gdLst/>
            <a:ahLst/>
            <a:cxnLst/>
            <a:rect l="l" t="t" r="r" b="b"/>
            <a:pathLst>
              <a:path w="716595" h="691840">
                <a:moveTo>
                  <a:pt x="0" y="0"/>
                </a:moveTo>
                <a:lnTo>
                  <a:pt x="716596" y="0"/>
                </a:lnTo>
                <a:lnTo>
                  <a:pt x="716596" y="691840"/>
                </a:lnTo>
                <a:lnTo>
                  <a:pt x="0" y="6918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5447974" y="6329683"/>
            <a:ext cx="691840" cy="691840"/>
          </a:xfrm>
          <a:custGeom>
            <a:avLst/>
            <a:gdLst/>
            <a:ahLst/>
            <a:cxnLst/>
            <a:rect l="l" t="t" r="r" b="b"/>
            <a:pathLst>
              <a:path w="691840" h="691840">
                <a:moveTo>
                  <a:pt x="0" y="0"/>
                </a:moveTo>
                <a:lnTo>
                  <a:pt x="691840" y="0"/>
                </a:lnTo>
                <a:lnTo>
                  <a:pt x="691840" y="691840"/>
                </a:lnTo>
                <a:lnTo>
                  <a:pt x="0" y="69184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8918749" y="6329683"/>
            <a:ext cx="664830" cy="664830"/>
          </a:xfrm>
          <a:custGeom>
            <a:avLst/>
            <a:gdLst/>
            <a:ahLst/>
            <a:cxnLst/>
            <a:rect l="l" t="t" r="r" b="b"/>
            <a:pathLst>
              <a:path w="664830" h="664830">
                <a:moveTo>
                  <a:pt x="0" y="0"/>
                </a:moveTo>
                <a:lnTo>
                  <a:pt x="664830" y="0"/>
                </a:lnTo>
                <a:lnTo>
                  <a:pt x="664830" y="664830"/>
                </a:lnTo>
                <a:lnTo>
                  <a:pt x="0" y="66483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a:off x="10551260" y="7776053"/>
            <a:ext cx="553472" cy="691840"/>
          </a:xfrm>
          <a:custGeom>
            <a:avLst/>
            <a:gdLst/>
            <a:ahLst/>
            <a:cxnLst/>
            <a:rect l="l" t="t" r="r" b="b"/>
            <a:pathLst>
              <a:path w="553472" h="691840">
                <a:moveTo>
                  <a:pt x="0" y="0"/>
                </a:moveTo>
                <a:lnTo>
                  <a:pt x="553473" y="0"/>
                </a:lnTo>
                <a:lnTo>
                  <a:pt x="553473" y="691840"/>
                </a:lnTo>
                <a:lnTo>
                  <a:pt x="0" y="6918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Freeform 10"/>
          <p:cNvSpPr/>
          <p:nvPr/>
        </p:nvSpPr>
        <p:spPr>
          <a:xfrm>
            <a:off x="12069304" y="7776053"/>
            <a:ext cx="878781" cy="691840"/>
          </a:xfrm>
          <a:custGeom>
            <a:avLst/>
            <a:gdLst/>
            <a:ahLst/>
            <a:cxnLst/>
            <a:rect l="l" t="t" r="r" b="b"/>
            <a:pathLst>
              <a:path w="878781" h="691840">
                <a:moveTo>
                  <a:pt x="0" y="0"/>
                </a:moveTo>
                <a:lnTo>
                  <a:pt x="878781" y="0"/>
                </a:lnTo>
                <a:lnTo>
                  <a:pt x="878781" y="691840"/>
                </a:lnTo>
                <a:lnTo>
                  <a:pt x="0" y="69184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1" name="Freeform 11"/>
          <p:cNvSpPr/>
          <p:nvPr/>
        </p:nvSpPr>
        <p:spPr>
          <a:xfrm>
            <a:off x="13892362" y="7776053"/>
            <a:ext cx="608819" cy="691840"/>
          </a:xfrm>
          <a:custGeom>
            <a:avLst/>
            <a:gdLst/>
            <a:ahLst/>
            <a:cxnLst/>
            <a:rect l="l" t="t" r="r" b="b"/>
            <a:pathLst>
              <a:path w="608819" h="691840">
                <a:moveTo>
                  <a:pt x="0" y="0"/>
                </a:moveTo>
                <a:lnTo>
                  <a:pt x="608819" y="0"/>
                </a:lnTo>
                <a:lnTo>
                  <a:pt x="608819" y="691840"/>
                </a:lnTo>
                <a:lnTo>
                  <a:pt x="0" y="69184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2" name="Freeform 12"/>
          <p:cNvSpPr/>
          <p:nvPr/>
        </p:nvSpPr>
        <p:spPr>
          <a:xfrm>
            <a:off x="15465584" y="7789557"/>
            <a:ext cx="651588" cy="691840"/>
          </a:xfrm>
          <a:custGeom>
            <a:avLst/>
            <a:gdLst/>
            <a:ahLst/>
            <a:cxnLst/>
            <a:rect l="l" t="t" r="r" b="b"/>
            <a:pathLst>
              <a:path w="651588" h="691840">
                <a:moveTo>
                  <a:pt x="0" y="0"/>
                </a:moveTo>
                <a:lnTo>
                  <a:pt x="651588" y="0"/>
                </a:lnTo>
                <a:lnTo>
                  <a:pt x="651588" y="691841"/>
                </a:lnTo>
                <a:lnTo>
                  <a:pt x="0" y="69184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3" name="Freeform 13"/>
          <p:cNvSpPr/>
          <p:nvPr/>
        </p:nvSpPr>
        <p:spPr>
          <a:xfrm>
            <a:off x="9053675" y="7776053"/>
            <a:ext cx="389946" cy="691840"/>
          </a:xfrm>
          <a:custGeom>
            <a:avLst/>
            <a:gdLst/>
            <a:ahLst/>
            <a:cxnLst/>
            <a:rect l="l" t="t" r="r" b="b"/>
            <a:pathLst>
              <a:path w="389946" h="691840">
                <a:moveTo>
                  <a:pt x="0" y="0"/>
                </a:moveTo>
                <a:lnTo>
                  <a:pt x="389946" y="0"/>
                </a:lnTo>
                <a:lnTo>
                  <a:pt x="389946" y="691840"/>
                </a:lnTo>
                <a:lnTo>
                  <a:pt x="0" y="69184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4" name="Freeform 14"/>
          <p:cNvSpPr/>
          <p:nvPr/>
        </p:nvSpPr>
        <p:spPr>
          <a:xfrm>
            <a:off x="10479594" y="4869808"/>
            <a:ext cx="701836" cy="664830"/>
          </a:xfrm>
          <a:custGeom>
            <a:avLst/>
            <a:gdLst/>
            <a:ahLst/>
            <a:cxnLst/>
            <a:rect l="l" t="t" r="r" b="b"/>
            <a:pathLst>
              <a:path w="701836" h="664830">
                <a:moveTo>
                  <a:pt x="0" y="0"/>
                </a:moveTo>
                <a:lnTo>
                  <a:pt x="701837" y="0"/>
                </a:lnTo>
                <a:lnTo>
                  <a:pt x="701837" y="664831"/>
                </a:lnTo>
                <a:lnTo>
                  <a:pt x="0" y="66483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15" name="Freeform 15"/>
          <p:cNvSpPr/>
          <p:nvPr/>
        </p:nvSpPr>
        <p:spPr>
          <a:xfrm>
            <a:off x="12245278" y="4869808"/>
            <a:ext cx="531864" cy="664830"/>
          </a:xfrm>
          <a:custGeom>
            <a:avLst/>
            <a:gdLst/>
            <a:ahLst/>
            <a:cxnLst/>
            <a:rect l="l" t="t" r="r" b="b"/>
            <a:pathLst>
              <a:path w="531864" h="664830">
                <a:moveTo>
                  <a:pt x="0" y="0"/>
                </a:moveTo>
                <a:lnTo>
                  <a:pt x="531864" y="0"/>
                </a:lnTo>
                <a:lnTo>
                  <a:pt x="531864" y="664831"/>
                </a:lnTo>
                <a:lnTo>
                  <a:pt x="0" y="66483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16" name="Freeform 16"/>
          <p:cNvSpPr/>
          <p:nvPr/>
        </p:nvSpPr>
        <p:spPr>
          <a:xfrm>
            <a:off x="13866872" y="4869808"/>
            <a:ext cx="664830" cy="664830"/>
          </a:xfrm>
          <a:custGeom>
            <a:avLst/>
            <a:gdLst/>
            <a:ahLst/>
            <a:cxnLst/>
            <a:rect l="l" t="t" r="r" b="b"/>
            <a:pathLst>
              <a:path w="664830" h="664830">
                <a:moveTo>
                  <a:pt x="0" y="0"/>
                </a:moveTo>
                <a:lnTo>
                  <a:pt x="664830" y="0"/>
                </a:lnTo>
                <a:lnTo>
                  <a:pt x="664830" y="664831"/>
                </a:lnTo>
                <a:lnTo>
                  <a:pt x="0" y="664831"/>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17" name="Freeform 17"/>
          <p:cNvSpPr/>
          <p:nvPr/>
        </p:nvSpPr>
        <p:spPr>
          <a:xfrm>
            <a:off x="15470616" y="4869808"/>
            <a:ext cx="646556" cy="691840"/>
          </a:xfrm>
          <a:custGeom>
            <a:avLst/>
            <a:gdLst/>
            <a:ahLst/>
            <a:cxnLst/>
            <a:rect l="l" t="t" r="r" b="b"/>
            <a:pathLst>
              <a:path w="646556" h="691840">
                <a:moveTo>
                  <a:pt x="0" y="0"/>
                </a:moveTo>
                <a:lnTo>
                  <a:pt x="646556" y="0"/>
                </a:lnTo>
                <a:lnTo>
                  <a:pt x="646556" y="691841"/>
                </a:lnTo>
                <a:lnTo>
                  <a:pt x="0" y="691841"/>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18" name="Freeform 18"/>
          <p:cNvSpPr/>
          <p:nvPr/>
        </p:nvSpPr>
        <p:spPr>
          <a:xfrm>
            <a:off x="8914049" y="4856304"/>
            <a:ext cx="674230" cy="691840"/>
          </a:xfrm>
          <a:custGeom>
            <a:avLst/>
            <a:gdLst/>
            <a:ahLst/>
            <a:cxnLst/>
            <a:rect l="l" t="t" r="r" b="b"/>
            <a:pathLst>
              <a:path w="674230" h="691840">
                <a:moveTo>
                  <a:pt x="0" y="0"/>
                </a:moveTo>
                <a:lnTo>
                  <a:pt x="674230" y="0"/>
                </a:lnTo>
                <a:lnTo>
                  <a:pt x="674230" y="691840"/>
                </a:lnTo>
                <a:lnTo>
                  <a:pt x="0" y="691840"/>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19" name="Freeform 19"/>
          <p:cNvSpPr/>
          <p:nvPr/>
        </p:nvSpPr>
        <p:spPr>
          <a:xfrm>
            <a:off x="10542218" y="3409934"/>
            <a:ext cx="576589" cy="664830"/>
          </a:xfrm>
          <a:custGeom>
            <a:avLst/>
            <a:gdLst/>
            <a:ahLst/>
            <a:cxnLst/>
            <a:rect l="l" t="t" r="r" b="b"/>
            <a:pathLst>
              <a:path w="576589" h="664830">
                <a:moveTo>
                  <a:pt x="0" y="0"/>
                </a:moveTo>
                <a:lnTo>
                  <a:pt x="576589" y="0"/>
                </a:lnTo>
                <a:lnTo>
                  <a:pt x="576589" y="664830"/>
                </a:lnTo>
                <a:lnTo>
                  <a:pt x="0" y="664830"/>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20" name="Freeform 20"/>
          <p:cNvSpPr/>
          <p:nvPr/>
        </p:nvSpPr>
        <p:spPr>
          <a:xfrm>
            <a:off x="12219289" y="3409934"/>
            <a:ext cx="583842" cy="664830"/>
          </a:xfrm>
          <a:custGeom>
            <a:avLst/>
            <a:gdLst/>
            <a:ahLst/>
            <a:cxnLst/>
            <a:rect l="l" t="t" r="r" b="b"/>
            <a:pathLst>
              <a:path w="583842" h="664830">
                <a:moveTo>
                  <a:pt x="0" y="0"/>
                </a:moveTo>
                <a:lnTo>
                  <a:pt x="583842" y="0"/>
                </a:lnTo>
                <a:lnTo>
                  <a:pt x="583842" y="664830"/>
                </a:lnTo>
                <a:lnTo>
                  <a:pt x="0" y="664830"/>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sp>
      <p:sp>
        <p:nvSpPr>
          <p:cNvPr id="21" name="Freeform 21"/>
          <p:cNvSpPr/>
          <p:nvPr/>
        </p:nvSpPr>
        <p:spPr>
          <a:xfrm>
            <a:off x="13866872" y="3409934"/>
            <a:ext cx="664830" cy="664830"/>
          </a:xfrm>
          <a:custGeom>
            <a:avLst/>
            <a:gdLst/>
            <a:ahLst/>
            <a:cxnLst/>
            <a:rect l="l" t="t" r="r" b="b"/>
            <a:pathLst>
              <a:path w="664830" h="664830">
                <a:moveTo>
                  <a:pt x="0" y="0"/>
                </a:moveTo>
                <a:lnTo>
                  <a:pt x="664830" y="0"/>
                </a:lnTo>
                <a:lnTo>
                  <a:pt x="664830" y="664830"/>
                </a:lnTo>
                <a:lnTo>
                  <a:pt x="0" y="664830"/>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sp>
      <p:sp>
        <p:nvSpPr>
          <p:cNvPr id="22" name="Freeform 22"/>
          <p:cNvSpPr/>
          <p:nvPr/>
        </p:nvSpPr>
        <p:spPr>
          <a:xfrm>
            <a:off x="15520303" y="3409934"/>
            <a:ext cx="547183" cy="691840"/>
          </a:xfrm>
          <a:custGeom>
            <a:avLst/>
            <a:gdLst/>
            <a:ahLst/>
            <a:cxnLst/>
            <a:rect l="l" t="t" r="r" b="b"/>
            <a:pathLst>
              <a:path w="547183" h="691840">
                <a:moveTo>
                  <a:pt x="0" y="0"/>
                </a:moveTo>
                <a:lnTo>
                  <a:pt x="547182" y="0"/>
                </a:lnTo>
                <a:lnTo>
                  <a:pt x="547182" y="691840"/>
                </a:lnTo>
                <a:lnTo>
                  <a:pt x="0" y="691840"/>
                </a:lnTo>
                <a:lnTo>
                  <a:pt x="0" y="0"/>
                </a:lnTo>
                <a:close/>
              </a:path>
            </a:pathLst>
          </a:custGeom>
          <a:blipFill>
            <a:blip r:embed="rId38">
              <a:extLst>
                <a:ext uri="{96DAC541-7B7A-43D3-8B79-37D633B846F1}">
                  <asvg:svgBlip xmlns:asvg="http://schemas.microsoft.com/office/drawing/2016/SVG/main" r:embed="rId39"/>
                </a:ext>
              </a:extLst>
            </a:blip>
            <a:stretch>
              <a:fillRect/>
            </a:stretch>
          </a:blipFill>
        </p:spPr>
      </p:sp>
      <p:sp>
        <p:nvSpPr>
          <p:cNvPr id="23" name="Freeform 23"/>
          <p:cNvSpPr/>
          <p:nvPr/>
        </p:nvSpPr>
        <p:spPr>
          <a:xfrm>
            <a:off x="8914049" y="3405234"/>
            <a:ext cx="674230" cy="674230"/>
          </a:xfrm>
          <a:custGeom>
            <a:avLst/>
            <a:gdLst/>
            <a:ahLst/>
            <a:cxnLst/>
            <a:rect l="l" t="t" r="r" b="b"/>
            <a:pathLst>
              <a:path w="674230" h="674230">
                <a:moveTo>
                  <a:pt x="0" y="0"/>
                </a:moveTo>
                <a:lnTo>
                  <a:pt x="674230" y="0"/>
                </a:lnTo>
                <a:lnTo>
                  <a:pt x="674230" y="674230"/>
                </a:lnTo>
                <a:lnTo>
                  <a:pt x="0" y="674230"/>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sp>
      <p:sp>
        <p:nvSpPr>
          <p:cNvPr id="24" name="Freeform 24"/>
          <p:cNvSpPr/>
          <p:nvPr/>
        </p:nvSpPr>
        <p:spPr>
          <a:xfrm>
            <a:off x="10637429" y="1895738"/>
            <a:ext cx="388019" cy="664830"/>
          </a:xfrm>
          <a:custGeom>
            <a:avLst/>
            <a:gdLst/>
            <a:ahLst/>
            <a:cxnLst/>
            <a:rect l="l" t="t" r="r" b="b"/>
            <a:pathLst>
              <a:path w="388019" h="664830">
                <a:moveTo>
                  <a:pt x="0" y="0"/>
                </a:moveTo>
                <a:lnTo>
                  <a:pt x="388019" y="0"/>
                </a:lnTo>
                <a:lnTo>
                  <a:pt x="388019" y="664831"/>
                </a:lnTo>
                <a:lnTo>
                  <a:pt x="0" y="664831"/>
                </a:lnTo>
                <a:lnTo>
                  <a:pt x="0" y="0"/>
                </a:lnTo>
                <a:close/>
              </a:path>
            </a:pathLst>
          </a:custGeom>
          <a:blipFill>
            <a:blip r:embed="rId42">
              <a:extLst>
                <a:ext uri="{96DAC541-7B7A-43D3-8B79-37D633B846F1}">
                  <asvg:svgBlip xmlns:asvg="http://schemas.microsoft.com/office/drawing/2016/SVG/main" r:embed="rId43"/>
                </a:ext>
              </a:extLst>
            </a:blip>
            <a:stretch>
              <a:fillRect/>
            </a:stretch>
          </a:blipFill>
        </p:spPr>
      </p:sp>
      <p:sp>
        <p:nvSpPr>
          <p:cNvPr id="25" name="Freeform 25"/>
          <p:cNvSpPr/>
          <p:nvPr/>
        </p:nvSpPr>
        <p:spPr>
          <a:xfrm>
            <a:off x="12249226" y="1895738"/>
            <a:ext cx="525820" cy="664830"/>
          </a:xfrm>
          <a:custGeom>
            <a:avLst/>
            <a:gdLst/>
            <a:ahLst/>
            <a:cxnLst/>
            <a:rect l="l" t="t" r="r" b="b"/>
            <a:pathLst>
              <a:path w="525820" h="664830">
                <a:moveTo>
                  <a:pt x="0" y="0"/>
                </a:moveTo>
                <a:lnTo>
                  <a:pt x="525820" y="0"/>
                </a:lnTo>
                <a:lnTo>
                  <a:pt x="525820" y="664831"/>
                </a:lnTo>
                <a:lnTo>
                  <a:pt x="0" y="664831"/>
                </a:lnTo>
                <a:lnTo>
                  <a:pt x="0" y="0"/>
                </a:lnTo>
                <a:close/>
              </a:path>
            </a:pathLst>
          </a:custGeom>
          <a:blipFill>
            <a:blip r:embed="rId38">
              <a:extLst>
                <a:ext uri="{96DAC541-7B7A-43D3-8B79-37D633B846F1}">
                  <asvg:svgBlip xmlns:asvg="http://schemas.microsoft.com/office/drawing/2016/SVG/main" r:embed="rId39"/>
                </a:ext>
              </a:extLst>
            </a:blip>
            <a:stretch>
              <a:fillRect/>
            </a:stretch>
          </a:blipFill>
        </p:spPr>
      </p:sp>
      <p:sp>
        <p:nvSpPr>
          <p:cNvPr id="26" name="Freeform 26"/>
          <p:cNvSpPr/>
          <p:nvPr/>
        </p:nvSpPr>
        <p:spPr>
          <a:xfrm>
            <a:off x="13934281" y="1895738"/>
            <a:ext cx="531864" cy="664830"/>
          </a:xfrm>
          <a:custGeom>
            <a:avLst/>
            <a:gdLst/>
            <a:ahLst/>
            <a:cxnLst/>
            <a:rect l="l" t="t" r="r" b="b"/>
            <a:pathLst>
              <a:path w="531864" h="664830">
                <a:moveTo>
                  <a:pt x="0" y="0"/>
                </a:moveTo>
                <a:lnTo>
                  <a:pt x="531865" y="0"/>
                </a:lnTo>
                <a:lnTo>
                  <a:pt x="531865" y="664831"/>
                </a:lnTo>
                <a:lnTo>
                  <a:pt x="0" y="664831"/>
                </a:lnTo>
                <a:lnTo>
                  <a:pt x="0" y="0"/>
                </a:lnTo>
                <a:close/>
              </a:path>
            </a:pathLst>
          </a:custGeom>
          <a:blipFill>
            <a:blip r:embed="rId44">
              <a:extLst>
                <a:ext uri="{96DAC541-7B7A-43D3-8B79-37D633B846F1}">
                  <asvg:svgBlip xmlns:asvg="http://schemas.microsoft.com/office/drawing/2016/SVG/main" r:embed="rId45"/>
                </a:ext>
              </a:extLst>
            </a:blip>
            <a:stretch>
              <a:fillRect/>
            </a:stretch>
          </a:blipFill>
        </p:spPr>
      </p:sp>
      <p:sp>
        <p:nvSpPr>
          <p:cNvPr id="27" name="Freeform 27"/>
          <p:cNvSpPr/>
          <p:nvPr/>
        </p:nvSpPr>
        <p:spPr>
          <a:xfrm>
            <a:off x="15451416" y="1895738"/>
            <a:ext cx="686809" cy="691840"/>
          </a:xfrm>
          <a:custGeom>
            <a:avLst/>
            <a:gdLst/>
            <a:ahLst/>
            <a:cxnLst/>
            <a:rect l="l" t="t" r="r" b="b"/>
            <a:pathLst>
              <a:path w="686809" h="691840">
                <a:moveTo>
                  <a:pt x="0" y="0"/>
                </a:moveTo>
                <a:lnTo>
                  <a:pt x="686809" y="0"/>
                </a:lnTo>
                <a:lnTo>
                  <a:pt x="686809" y="691841"/>
                </a:lnTo>
                <a:lnTo>
                  <a:pt x="0" y="691841"/>
                </a:lnTo>
                <a:lnTo>
                  <a:pt x="0" y="0"/>
                </a:lnTo>
                <a:close/>
              </a:path>
            </a:pathLst>
          </a:custGeom>
          <a:blipFill>
            <a:blip r:embed="rId46">
              <a:extLst>
                <a:ext uri="{96DAC541-7B7A-43D3-8B79-37D633B846F1}">
                  <asvg:svgBlip xmlns:asvg="http://schemas.microsoft.com/office/drawing/2016/SVG/main" r:embed="rId47"/>
                </a:ext>
              </a:extLst>
            </a:blip>
            <a:stretch>
              <a:fillRect/>
            </a:stretch>
          </a:blipFill>
        </p:spPr>
      </p:sp>
      <p:sp>
        <p:nvSpPr>
          <p:cNvPr id="28" name="Freeform 28"/>
          <p:cNvSpPr/>
          <p:nvPr/>
        </p:nvSpPr>
        <p:spPr>
          <a:xfrm>
            <a:off x="8914049" y="1805602"/>
            <a:ext cx="676082" cy="845103"/>
          </a:xfrm>
          <a:custGeom>
            <a:avLst/>
            <a:gdLst/>
            <a:ahLst/>
            <a:cxnLst/>
            <a:rect l="l" t="t" r="r" b="b"/>
            <a:pathLst>
              <a:path w="676082" h="845103">
                <a:moveTo>
                  <a:pt x="0" y="0"/>
                </a:moveTo>
                <a:lnTo>
                  <a:pt x="676082" y="0"/>
                </a:lnTo>
                <a:lnTo>
                  <a:pt x="676082" y="845103"/>
                </a:lnTo>
                <a:lnTo>
                  <a:pt x="0" y="845103"/>
                </a:lnTo>
                <a:lnTo>
                  <a:pt x="0" y="0"/>
                </a:lnTo>
                <a:close/>
              </a:path>
            </a:pathLst>
          </a:custGeom>
          <a:blipFill>
            <a:blip r:embed="rId48">
              <a:extLst>
                <a:ext uri="{96DAC541-7B7A-43D3-8B79-37D633B846F1}">
                  <asvg:svgBlip xmlns:asvg="http://schemas.microsoft.com/office/drawing/2016/SVG/main" r:embed="rId49"/>
                </a:ext>
              </a:extLst>
            </a:blip>
            <a:stretch>
              <a:fillRect/>
            </a:stretch>
          </a:blipFill>
        </p:spPr>
      </p:sp>
      <p:sp>
        <p:nvSpPr>
          <p:cNvPr id="29" name="TextBox 29"/>
          <p:cNvSpPr txBox="1"/>
          <p:nvPr/>
        </p:nvSpPr>
        <p:spPr>
          <a:xfrm>
            <a:off x="1028700" y="1430000"/>
            <a:ext cx="5578317" cy="884555"/>
          </a:xfrm>
          <a:prstGeom prst="rect">
            <a:avLst/>
          </a:prstGeom>
        </p:spPr>
        <p:txBody>
          <a:bodyPr lIns="0" tIns="0" rIns="0" bIns="0" rtlCol="0" anchor="t">
            <a:spAutoFit/>
          </a:bodyPr>
          <a:lstStyle/>
          <a:p>
            <a:pPr>
              <a:lnSpc>
                <a:spcPts val="6699"/>
              </a:lnSpc>
            </a:pPr>
            <a:r>
              <a:rPr lang="en-US" sz="6699" spc="-66">
                <a:solidFill>
                  <a:srgbClr val="5034C4"/>
                </a:solidFill>
                <a:latin typeface="DM Sans Bold"/>
              </a:rPr>
              <a:t>Conclusion</a:t>
            </a:r>
          </a:p>
        </p:txBody>
      </p:sp>
      <p:sp>
        <p:nvSpPr>
          <p:cNvPr id="30" name="TextBox 30"/>
          <p:cNvSpPr txBox="1"/>
          <p:nvPr/>
        </p:nvSpPr>
        <p:spPr>
          <a:xfrm>
            <a:off x="599828" y="2969895"/>
            <a:ext cx="7102964" cy="4831080"/>
          </a:xfrm>
          <a:prstGeom prst="rect">
            <a:avLst/>
          </a:prstGeom>
        </p:spPr>
        <p:txBody>
          <a:bodyPr lIns="0" tIns="0" rIns="0" bIns="0" rtlCol="0" anchor="t">
            <a:spAutoFit/>
          </a:bodyPr>
          <a:lstStyle/>
          <a:p>
            <a:pPr>
              <a:lnSpc>
                <a:spcPts val="3840"/>
              </a:lnSpc>
            </a:pPr>
            <a:r>
              <a:rPr lang="en-US" sz="2400">
                <a:solidFill>
                  <a:srgbClr val="795FE6"/>
                </a:solidFill>
                <a:latin typeface="DM Sans"/>
              </a:rPr>
              <a:t>It is crucial to address these defects promptly to enhance the overall user experience, streamline administrative processes, and ensure the system's reliability and security. The assigned students, Arukhan and Dana, play vital roles in investigating and resolving these defects. By resolving these issues, the system can improve functionality, security, and user satisfaction, resulting in a more efficient and user-friendly application or website.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3EBEF"/>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9307286" y="1503589"/>
          <a:ext cx="7913915" cy="7400923"/>
        </p:xfrm>
        <a:graphic>
          <a:graphicData uri="http://schemas.openxmlformats.org/drawingml/2006/table">
            <a:tbl>
              <a:tblPr/>
              <a:tblGrid>
                <a:gridCol w="1230086">
                  <a:extLst>
                    <a:ext uri="{9D8B030D-6E8A-4147-A177-3AD203B41FA5}">
                      <a16:colId xmlns:a16="http://schemas.microsoft.com/office/drawing/2014/main" val="20000"/>
                    </a:ext>
                  </a:extLst>
                </a:gridCol>
                <a:gridCol w="6683829">
                  <a:extLst>
                    <a:ext uri="{9D8B030D-6E8A-4147-A177-3AD203B41FA5}">
                      <a16:colId xmlns:a16="http://schemas.microsoft.com/office/drawing/2014/main" val="20001"/>
                    </a:ext>
                  </a:extLst>
                </a:gridCol>
              </a:tblGrid>
              <a:tr h="1212396">
                <a:tc>
                  <a:txBody>
                    <a:bodyPr/>
                    <a:lstStyle/>
                    <a:p>
                      <a:pPr algn="r">
                        <a:lnSpc>
                          <a:spcPts val="4900"/>
                        </a:lnSpc>
                        <a:defRPr/>
                      </a:pPr>
                      <a:r>
                        <a:rPr lang="en-US" sz="3500">
                          <a:solidFill>
                            <a:srgbClr val="7AC7CF"/>
                          </a:solidFill>
                          <a:latin typeface="DM Sans Bold"/>
                        </a:rPr>
                        <a:t>01</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3499"/>
                        </a:lnSpc>
                        <a:defRPr/>
                      </a:pPr>
                      <a:r>
                        <a:rPr lang="en-US" sz="2499" u="sng">
                          <a:solidFill>
                            <a:srgbClr val="5034C4"/>
                          </a:solidFill>
                          <a:latin typeface="DM Sans"/>
                        </a:rPr>
                        <a:t>Introduction</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38943">
                <a:tc>
                  <a:txBody>
                    <a:bodyPr/>
                    <a:lstStyle/>
                    <a:p>
                      <a:pPr algn="r">
                        <a:lnSpc>
                          <a:spcPts val="4900"/>
                        </a:lnSpc>
                        <a:defRPr/>
                      </a:pPr>
                      <a:r>
                        <a:rPr lang="en-US" sz="3500">
                          <a:solidFill>
                            <a:srgbClr val="7AC7CF"/>
                          </a:solidFill>
                          <a:latin typeface="DM Sans Bold"/>
                        </a:rPr>
                        <a:t>02</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3499"/>
                        </a:lnSpc>
                        <a:defRPr/>
                      </a:pPr>
                      <a:r>
                        <a:rPr lang="en-US" sz="2499" u="sng">
                          <a:solidFill>
                            <a:srgbClr val="5034C4"/>
                          </a:solidFill>
                          <a:latin typeface="DM Sans"/>
                        </a:rPr>
                        <a:t>Requirement</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212396">
                <a:tc>
                  <a:txBody>
                    <a:bodyPr/>
                    <a:lstStyle/>
                    <a:p>
                      <a:pPr algn="r">
                        <a:lnSpc>
                          <a:spcPts val="4900"/>
                        </a:lnSpc>
                        <a:defRPr/>
                      </a:pPr>
                      <a:r>
                        <a:rPr lang="en-US" sz="3500">
                          <a:solidFill>
                            <a:srgbClr val="7AC7CF"/>
                          </a:solidFill>
                          <a:latin typeface="DM Sans Bold"/>
                        </a:rPr>
                        <a:t>03</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3499"/>
                        </a:lnSpc>
                        <a:defRPr/>
                      </a:pPr>
                      <a:r>
                        <a:rPr lang="en-US" sz="2499" u="sng">
                          <a:solidFill>
                            <a:srgbClr val="5034C4"/>
                          </a:solidFill>
                          <a:latin typeface="DM Sans"/>
                        </a:rPr>
                        <a:t>Test Case / Test Execution</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212396">
                <a:tc>
                  <a:txBody>
                    <a:bodyPr/>
                    <a:lstStyle/>
                    <a:p>
                      <a:pPr algn="r">
                        <a:lnSpc>
                          <a:spcPts val="4900"/>
                        </a:lnSpc>
                        <a:defRPr/>
                      </a:pPr>
                      <a:r>
                        <a:rPr lang="en-US" sz="3500">
                          <a:solidFill>
                            <a:srgbClr val="7AC7CF"/>
                          </a:solidFill>
                          <a:latin typeface="DM Sans Bold"/>
                        </a:rPr>
                        <a:t>04</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3499"/>
                        </a:lnSpc>
                        <a:defRPr/>
                      </a:pPr>
                      <a:r>
                        <a:rPr lang="en-US" sz="2499" u="sng">
                          <a:solidFill>
                            <a:srgbClr val="5034C4"/>
                          </a:solidFill>
                          <a:latin typeface="DM Sans"/>
                        </a:rPr>
                        <a:t>Roadmap / Database</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212396">
                <a:tc>
                  <a:txBody>
                    <a:bodyPr/>
                    <a:lstStyle/>
                    <a:p>
                      <a:pPr algn="r">
                        <a:lnSpc>
                          <a:spcPts val="4900"/>
                        </a:lnSpc>
                        <a:defRPr/>
                      </a:pPr>
                      <a:r>
                        <a:rPr lang="en-US" sz="3500">
                          <a:solidFill>
                            <a:srgbClr val="7AC7CF"/>
                          </a:solidFill>
                          <a:latin typeface="DM Sans Bold"/>
                        </a:rPr>
                        <a:t>05</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3499"/>
                        </a:lnSpc>
                        <a:defRPr/>
                      </a:pPr>
                      <a:r>
                        <a:rPr lang="en-US" sz="2499" u="sng">
                          <a:solidFill>
                            <a:srgbClr val="5034C4"/>
                          </a:solidFill>
                          <a:latin typeface="DM Sans"/>
                        </a:rPr>
                        <a:t>Testing / Findings</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212396">
                <a:tc>
                  <a:txBody>
                    <a:bodyPr/>
                    <a:lstStyle/>
                    <a:p>
                      <a:pPr algn="r">
                        <a:lnSpc>
                          <a:spcPts val="4900"/>
                        </a:lnSpc>
                        <a:defRPr/>
                      </a:pPr>
                      <a:r>
                        <a:rPr lang="en-US" sz="3500">
                          <a:solidFill>
                            <a:srgbClr val="7AC7CF"/>
                          </a:solidFill>
                          <a:latin typeface="DM Sans Bold"/>
                        </a:rPr>
                        <a:t>06</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3499"/>
                        </a:lnSpc>
                        <a:defRPr/>
                      </a:pPr>
                      <a:r>
                        <a:rPr lang="en-US" sz="2499" u="sng">
                          <a:solidFill>
                            <a:srgbClr val="5034C4"/>
                          </a:solidFill>
                          <a:latin typeface="DM Sans"/>
                        </a:rPr>
                        <a:t>Recomendation</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pSp>
        <p:nvGrpSpPr>
          <p:cNvPr id="3" name="Group 3"/>
          <p:cNvGrpSpPr/>
          <p:nvPr/>
        </p:nvGrpSpPr>
        <p:grpSpPr>
          <a:xfrm>
            <a:off x="1629602" y="3960695"/>
            <a:ext cx="6194541" cy="2365610"/>
            <a:chOff x="0" y="0"/>
            <a:chExt cx="8259388" cy="3154147"/>
          </a:xfrm>
        </p:grpSpPr>
        <p:sp>
          <p:nvSpPr>
            <p:cNvPr id="4" name="TextBox 4"/>
            <p:cNvSpPr txBox="1"/>
            <p:nvPr/>
          </p:nvSpPr>
          <p:spPr>
            <a:xfrm>
              <a:off x="0" y="0"/>
              <a:ext cx="8259388" cy="2044700"/>
            </a:xfrm>
            <a:prstGeom prst="rect">
              <a:avLst/>
            </a:prstGeom>
          </p:spPr>
          <p:txBody>
            <a:bodyPr lIns="0" tIns="0" rIns="0" bIns="0" rtlCol="0" anchor="t">
              <a:spAutoFit/>
            </a:bodyPr>
            <a:lstStyle/>
            <a:p>
              <a:pPr>
                <a:lnSpc>
                  <a:spcPts val="12120"/>
                </a:lnSpc>
              </a:pPr>
              <a:r>
                <a:rPr lang="en-US" sz="10100">
                  <a:solidFill>
                    <a:srgbClr val="5034C4"/>
                  </a:solidFill>
                  <a:latin typeface="DM Sans Bold"/>
                </a:rPr>
                <a:t>Outline</a:t>
              </a:r>
            </a:p>
          </p:txBody>
        </p:sp>
        <p:sp>
          <p:nvSpPr>
            <p:cNvPr id="5" name="TextBox 5"/>
            <p:cNvSpPr txBox="1"/>
            <p:nvPr/>
          </p:nvSpPr>
          <p:spPr>
            <a:xfrm>
              <a:off x="0" y="2531424"/>
              <a:ext cx="8259388" cy="622723"/>
            </a:xfrm>
            <a:prstGeom prst="rect">
              <a:avLst/>
            </a:prstGeom>
          </p:spPr>
          <p:txBody>
            <a:bodyPr lIns="0" tIns="0" rIns="0" bIns="0" rtlCol="0" anchor="t">
              <a:spAutoFit/>
            </a:bodyPr>
            <a:lstStyle/>
            <a:p>
              <a:pPr>
                <a:lnSpc>
                  <a:spcPts val="3919"/>
                </a:lnSpc>
              </a:pPr>
              <a:endParaRPr/>
            </a:p>
          </p:txBody>
        </p:sp>
      </p:grpSp>
      <p:sp>
        <p:nvSpPr>
          <p:cNvPr id="6" name="TextBox 6"/>
          <p:cNvSpPr txBox="1"/>
          <p:nvPr/>
        </p:nvSpPr>
        <p:spPr>
          <a:xfrm>
            <a:off x="9677400" y="8965182"/>
            <a:ext cx="694992" cy="538609"/>
          </a:xfrm>
          <a:prstGeom prst="rect">
            <a:avLst/>
          </a:prstGeom>
        </p:spPr>
        <p:txBody>
          <a:bodyPr wrap="square" lIns="0" tIns="0" rIns="0" bIns="0" rtlCol="0" anchor="t">
            <a:spAutoFit/>
          </a:bodyPr>
          <a:lstStyle/>
          <a:p>
            <a:pPr algn="ctr">
              <a:lnSpc>
                <a:spcPts val="4200"/>
              </a:lnSpc>
              <a:spcBef>
                <a:spcPct val="0"/>
              </a:spcBef>
            </a:pPr>
            <a:r>
              <a:rPr lang="en-US" sz="3500" dirty="0">
                <a:solidFill>
                  <a:srgbClr val="7AC7CF"/>
                </a:solidFill>
                <a:latin typeface="DM Sans Bold"/>
              </a:rPr>
              <a:t>07</a:t>
            </a:r>
          </a:p>
        </p:txBody>
      </p:sp>
      <p:sp>
        <p:nvSpPr>
          <p:cNvPr id="7" name="TextBox 7"/>
          <p:cNvSpPr txBox="1"/>
          <p:nvPr/>
        </p:nvSpPr>
        <p:spPr>
          <a:xfrm>
            <a:off x="7587153" y="9023350"/>
            <a:ext cx="7913914" cy="422275"/>
          </a:xfrm>
          <a:prstGeom prst="rect">
            <a:avLst/>
          </a:prstGeom>
        </p:spPr>
        <p:txBody>
          <a:bodyPr lIns="0" tIns="0" rIns="0" bIns="0" rtlCol="0" anchor="t">
            <a:spAutoFit/>
          </a:bodyPr>
          <a:lstStyle/>
          <a:p>
            <a:pPr algn="ctr">
              <a:lnSpc>
                <a:spcPts val="3499"/>
              </a:lnSpc>
            </a:pPr>
            <a:r>
              <a:rPr lang="en-US" sz="2499" u="sng">
                <a:solidFill>
                  <a:srgbClr val="5034C4"/>
                </a:solidFill>
                <a:latin typeface="DM Sans"/>
              </a:rPr>
              <a:t>Conclusion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662646"/>
            <a:ext cx="10546591" cy="971550"/>
          </a:xfrm>
          <a:prstGeom prst="rect">
            <a:avLst/>
          </a:prstGeom>
        </p:spPr>
        <p:txBody>
          <a:bodyPr lIns="0" tIns="0" rIns="0" bIns="0" rtlCol="0" anchor="t">
            <a:spAutoFit/>
          </a:bodyPr>
          <a:lstStyle/>
          <a:p>
            <a:pPr>
              <a:lnSpc>
                <a:spcPts val="7680"/>
              </a:lnSpc>
            </a:pPr>
            <a:r>
              <a:rPr lang="en-US" sz="6400">
                <a:solidFill>
                  <a:srgbClr val="7AC7CF"/>
                </a:solidFill>
                <a:latin typeface="DM Sans Bold"/>
              </a:rPr>
              <a:t>Introduction</a:t>
            </a:r>
          </a:p>
        </p:txBody>
      </p:sp>
      <p:grpSp>
        <p:nvGrpSpPr>
          <p:cNvPr id="3" name="Group 3"/>
          <p:cNvGrpSpPr/>
          <p:nvPr/>
        </p:nvGrpSpPr>
        <p:grpSpPr>
          <a:xfrm>
            <a:off x="0" y="4329725"/>
            <a:ext cx="18288000" cy="5957275"/>
            <a:chOff x="0" y="0"/>
            <a:chExt cx="4816593" cy="1568994"/>
          </a:xfrm>
        </p:grpSpPr>
        <p:sp>
          <p:nvSpPr>
            <p:cNvPr id="4" name="Freeform 4"/>
            <p:cNvSpPr/>
            <p:nvPr/>
          </p:nvSpPr>
          <p:spPr>
            <a:xfrm>
              <a:off x="0" y="0"/>
              <a:ext cx="4816592" cy="1568994"/>
            </a:xfrm>
            <a:custGeom>
              <a:avLst/>
              <a:gdLst/>
              <a:ahLst/>
              <a:cxnLst/>
              <a:rect l="l" t="t" r="r" b="b"/>
              <a:pathLst>
                <a:path w="4816592" h="1568994">
                  <a:moveTo>
                    <a:pt x="0" y="0"/>
                  </a:moveTo>
                  <a:lnTo>
                    <a:pt x="4816592" y="0"/>
                  </a:lnTo>
                  <a:lnTo>
                    <a:pt x="4816592" y="1568994"/>
                  </a:lnTo>
                  <a:lnTo>
                    <a:pt x="0" y="1568994"/>
                  </a:lnTo>
                  <a:close/>
                </a:path>
              </a:pathLst>
            </a:custGeom>
            <a:solidFill>
              <a:srgbClr val="EAE5FF"/>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6" name="TextBox 6"/>
          <p:cNvSpPr txBox="1"/>
          <p:nvPr/>
        </p:nvSpPr>
        <p:spPr>
          <a:xfrm>
            <a:off x="982083" y="4706041"/>
            <a:ext cx="16277217" cy="5580959"/>
          </a:xfrm>
          <a:prstGeom prst="rect">
            <a:avLst/>
          </a:prstGeom>
        </p:spPr>
        <p:txBody>
          <a:bodyPr lIns="0" tIns="0" rIns="0" bIns="0" rtlCol="0" anchor="t">
            <a:spAutoFit/>
          </a:bodyPr>
          <a:lstStyle/>
          <a:p>
            <a:pPr>
              <a:lnSpc>
                <a:spcPts val="3713"/>
              </a:lnSpc>
            </a:pPr>
            <a:r>
              <a:rPr lang="en-US" sz="2652">
                <a:solidFill>
                  <a:srgbClr val="5034C4"/>
                </a:solidFill>
                <a:latin typeface="DM Sans"/>
              </a:rPr>
              <a:t>The importance of testing in guaranteeing the dependability, security, and usability of online banking systems cannot be overstated. Online banking systems are sophisticated software applications that process sensitive financial transactions and user information. Thorough testing of these systems is required to discover and correct any flaws or vulnerabilities that might jeopardize the system's integrity or jeopardize user data.</a:t>
            </a:r>
          </a:p>
          <a:p>
            <a:pPr>
              <a:lnSpc>
                <a:spcPts val="3713"/>
              </a:lnSpc>
            </a:pPr>
            <a:endParaRPr lang="en-US" sz="2652">
              <a:solidFill>
                <a:srgbClr val="5034C4"/>
              </a:solidFill>
              <a:latin typeface="DM Sans"/>
            </a:endParaRPr>
          </a:p>
          <a:p>
            <a:pPr>
              <a:lnSpc>
                <a:spcPts val="3713"/>
              </a:lnSpc>
            </a:pPr>
            <a:r>
              <a:rPr lang="en-US" sz="2652">
                <a:solidFill>
                  <a:srgbClr val="5034C4"/>
                </a:solidFill>
                <a:latin typeface="DM Sans"/>
              </a:rPr>
              <a:t>The main purpose of testing an online banking system is to guarantee that it works properly and satisfies the standards. This includes ensuring that all features and operations, such as user identification, account management, fund transfers, bill payments, and transaction history, perform as intended. It also contains scenarios like valid and incorrect inputs, error handling, and system performance under various loads.</a:t>
            </a:r>
          </a:p>
          <a:p>
            <a:pPr>
              <a:lnSpc>
                <a:spcPts val="3713"/>
              </a:lnSpc>
            </a:pPr>
            <a:endParaRPr lang="en-US" sz="2652">
              <a:solidFill>
                <a:srgbClr val="5034C4"/>
              </a:solidFill>
              <a:latin typeface="DM Sans"/>
            </a:endParaRPr>
          </a:p>
        </p:txBody>
      </p:sp>
      <p:sp>
        <p:nvSpPr>
          <p:cNvPr id="7" name="Freeform 7"/>
          <p:cNvSpPr/>
          <p:nvPr/>
        </p:nvSpPr>
        <p:spPr>
          <a:xfrm>
            <a:off x="11899602" y="257910"/>
            <a:ext cx="5359698" cy="3781024"/>
          </a:xfrm>
          <a:custGeom>
            <a:avLst/>
            <a:gdLst/>
            <a:ahLst/>
            <a:cxnLst/>
            <a:rect l="l" t="t" r="r" b="b"/>
            <a:pathLst>
              <a:path w="5359698" h="3781024">
                <a:moveTo>
                  <a:pt x="0" y="0"/>
                </a:moveTo>
                <a:lnTo>
                  <a:pt x="5359698" y="0"/>
                </a:lnTo>
                <a:lnTo>
                  <a:pt x="5359698" y="3781023"/>
                </a:lnTo>
                <a:lnTo>
                  <a:pt x="0" y="37810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0"/>
            <a:ext cx="9144000" cy="10287000"/>
            <a:chOff x="0" y="0"/>
            <a:chExt cx="2408296" cy="2709333"/>
          </a:xfrm>
        </p:grpSpPr>
        <p:sp>
          <p:nvSpPr>
            <p:cNvPr id="3" name="Freeform 3"/>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5034C4"/>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375094" y="3123957"/>
            <a:ext cx="8469181" cy="3501596"/>
          </a:xfrm>
          <a:custGeom>
            <a:avLst/>
            <a:gdLst/>
            <a:ahLst/>
            <a:cxnLst/>
            <a:rect l="l" t="t" r="r" b="b"/>
            <a:pathLst>
              <a:path w="8469181" h="3501596">
                <a:moveTo>
                  <a:pt x="0" y="0"/>
                </a:moveTo>
                <a:lnTo>
                  <a:pt x="8469181" y="0"/>
                </a:lnTo>
                <a:lnTo>
                  <a:pt x="8469181" y="3501596"/>
                </a:lnTo>
                <a:lnTo>
                  <a:pt x="0" y="3501596"/>
                </a:lnTo>
                <a:lnTo>
                  <a:pt x="0" y="0"/>
                </a:lnTo>
                <a:close/>
              </a:path>
            </a:pathLst>
          </a:custGeom>
          <a:blipFill>
            <a:blip r:embed="rId2"/>
            <a:stretch>
              <a:fillRect/>
            </a:stretch>
          </a:blipFill>
        </p:spPr>
      </p:sp>
      <p:sp>
        <p:nvSpPr>
          <p:cNvPr id="6" name="Freeform 6"/>
          <p:cNvSpPr/>
          <p:nvPr/>
        </p:nvSpPr>
        <p:spPr>
          <a:xfrm>
            <a:off x="375094" y="6845205"/>
            <a:ext cx="8469181" cy="2781848"/>
          </a:xfrm>
          <a:custGeom>
            <a:avLst/>
            <a:gdLst/>
            <a:ahLst/>
            <a:cxnLst/>
            <a:rect l="l" t="t" r="r" b="b"/>
            <a:pathLst>
              <a:path w="8469181" h="2781848">
                <a:moveTo>
                  <a:pt x="0" y="0"/>
                </a:moveTo>
                <a:lnTo>
                  <a:pt x="8469181" y="0"/>
                </a:lnTo>
                <a:lnTo>
                  <a:pt x="8469181" y="2781848"/>
                </a:lnTo>
                <a:lnTo>
                  <a:pt x="0" y="2781848"/>
                </a:lnTo>
                <a:lnTo>
                  <a:pt x="0" y="0"/>
                </a:lnTo>
                <a:close/>
              </a:path>
            </a:pathLst>
          </a:custGeom>
          <a:blipFill>
            <a:blip r:embed="rId3"/>
            <a:stretch>
              <a:fillRect/>
            </a:stretch>
          </a:blipFill>
        </p:spPr>
      </p:sp>
      <p:sp>
        <p:nvSpPr>
          <p:cNvPr id="7" name="Freeform 7"/>
          <p:cNvSpPr/>
          <p:nvPr/>
        </p:nvSpPr>
        <p:spPr>
          <a:xfrm>
            <a:off x="9653866" y="3168362"/>
            <a:ext cx="8351083" cy="3412786"/>
          </a:xfrm>
          <a:custGeom>
            <a:avLst/>
            <a:gdLst/>
            <a:ahLst/>
            <a:cxnLst/>
            <a:rect l="l" t="t" r="r" b="b"/>
            <a:pathLst>
              <a:path w="8351083" h="3412786">
                <a:moveTo>
                  <a:pt x="0" y="0"/>
                </a:moveTo>
                <a:lnTo>
                  <a:pt x="8351084" y="0"/>
                </a:lnTo>
                <a:lnTo>
                  <a:pt x="8351084" y="3412786"/>
                </a:lnTo>
                <a:lnTo>
                  <a:pt x="0" y="3412786"/>
                </a:lnTo>
                <a:lnTo>
                  <a:pt x="0" y="0"/>
                </a:lnTo>
                <a:close/>
              </a:path>
            </a:pathLst>
          </a:custGeom>
          <a:blipFill>
            <a:blip r:embed="rId4"/>
            <a:stretch>
              <a:fillRect/>
            </a:stretch>
          </a:blipFill>
        </p:spPr>
      </p:sp>
      <p:sp>
        <p:nvSpPr>
          <p:cNvPr id="8" name="Freeform 8"/>
          <p:cNvSpPr/>
          <p:nvPr/>
        </p:nvSpPr>
        <p:spPr>
          <a:xfrm>
            <a:off x="9653866" y="6845205"/>
            <a:ext cx="8351083" cy="2655962"/>
          </a:xfrm>
          <a:custGeom>
            <a:avLst/>
            <a:gdLst/>
            <a:ahLst/>
            <a:cxnLst/>
            <a:rect l="l" t="t" r="r" b="b"/>
            <a:pathLst>
              <a:path w="8351083" h="2655962">
                <a:moveTo>
                  <a:pt x="0" y="0"/>
                </a:moveTo>
                <a:lnTo>
                  <a:pt x="8351084" y="0"/>
                </a:lnTo>
                <a:lnTo>
                  <a:pt x="8351084" y="2655962"/>
                </a:lnTo>
                <a:lnTo>
                  <a:pt x="0" y="2655962"/>
                </a:lnTo>
                <a:lnTo>
                  <a:pt x="0" y="0"/>
                </a:lnTo>
                <a:close/>
              </a:path>
            </a:pathLst>
          </a:custGeom>
          <a:blipFill>
            <a:blip r:embed="rId5"/>
            <a:stretch>
              <a:fillRect/>
            </a:stretch>
          </a:blipFill>
        </p:spPr>
      </p:sp>
      <p:sp>
        <p:nvSpPr>
          <p:cNvPr id="9" name="TextBox 9"/>
          <p:cNvSpPr txBox="1"/>
          <p:nvPr/>
        </p:nvSpPr>
        <p:spPr>
          <a:xfrm>
            <a:off x="1682306" y="1655058"/>
            <a:ext cx="7161969" cy="971550"/>
          </a:xfrm>
          <a:prstGeom prst="rect">
            <a:avLst/>
          </a:prstGeom>
        </p:spPr>
        <p:txBody>
          <a:bodyPr lIns="0" tIns="0" rIns="0" bIns="0" rtlCol="0" anchor="t">
            <a:spAutoFit/>
          </a:bodyPr>
          <a:lstStyle/>
          <a:p>
            <a:pPr>
              <a:lnSpc>
                <a:spcPts val="7680"/>
              </a:lnSpc>
            </a:pPr>
            <a:r>
              <a:rPr lang="en-US" sz="6400">
                <a:solidFill>
                  <a:srgbClr val="5034C4"/>
                </a:solidFill>
                <a:latin typeface="DM Sans Bold"/>
              </a:rPr>
              <a:t>Requirement</a:t>
            </a:r>
          </a:p>
        </p:txBody>
      </p:sp>
      <p:sp>
        <p:nvSpPr>
          <p:cNvPr id="10" name="TextBox 10"/>
          <p:cNvSpPr txBox="1"/>
          <p:nvPr/>
        </p:nvSpPr>
        <p:spPr>
          <a:xfrm>
            <a:off x="11126031" y="1655058"/>
            <a:ext cx="7161969" cy="971550"/>
          </a:xfrm>
          <a:prstGeom prst="rect">
            <a:avLst/>
          </a:prstGeom>
        </p:spPr>
        <p:txBody>
          <a:bodyPr lIns="0" tIns="0" rIns="0" bIns="0" rtlCol="0" anchor="t">
            <a:spAutoFit/>
          </a:bodyPr>
          <a:lstStyle/>
          <a:p>
            <a:pPr>
              <a:lnSpc>
                <a:spcPts val="7680"/>
              </a:lnSpc>
            </a:pPr>
            <a:r>
              <a:rPr lang="en-US" sz="6400">
                <a:solidFill>
                  <a:srgbClr val="FFFFFF"/>
                </a:solidFill>
                <a:latin typeface="DM Sans Bold"/>
              </a:rPr>
              <a:t>Test Case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sp>
        <p:nvSpPr>
          <p:cNvPr id="2" name="Freeform 2"/>
          <p:cNvSpPr/>
          <p:nvPr/>
        </p:nvSpPr>
        <p:spPr>
          <a:xfrm>
            <a:off x="8322907" y="764456"/>
            <a:ext cx="8936393" cy="6512159"/>
          </a:xfrm>
          <a:custGeom>
            <a:avLst/>
            <a:gdLst/>
            <a:ahLst/>
            <a:cxnLst/>
            <a:rect l="l" t="t" r="r" b="b"/>
            <a:pathLst>
              <a:path w="8936393" h="6512159">
                <a:moveTo>
                  <a:pt x="0" y="0"/>
                </a:moveTo>
                <a:lnTo>
                  <a:pt x="8936393" y="0"/>
                </a:lnTo>
                <a:lnTo>
                  <a:pt x="8936393" y="6512158"/>
                </a:lnTo>
                <a:lnTo>
                  <a:pt x="0" y="6512158"/>
                </a:lnTo>
                <a:lnTo>
                  <a:pt x="0" y="0"/>
                </a:lnTo>
                <a:close/>
              </a:path>
            </a:pathLst>
          </a:custGeom>
          <a:blipFill>
            <a:blip r:embed="rId2"/>
            <a:stretch>
              <a:fillRect/>
            </a:stretch>
          </a:blipFill>
        </p:spPr>
      </p:sp>
      <p:sp>
        <p:nvSpPr>
          <p:cNvPr id="3" name="Freeform 3"/>
          <p:cNvSpPr/>
          <p:nvPr/>
        </p:nvSpPr>
        <p:spPr>
          <a:xfrm>
            <a:off x="811773" y="5362325"/>
            <a:ext cx="8715599" cy="4209449"/>
          </a:xfrm>
          <a:custGeom>
            <a:avLst/>
            <a:gdLst/>
            <a:ahLst/>
            <a:cxnLst/>
            <a:rect l="l" t="t" r="r" b="b"/>
            <a:pathLst>
              <a:path w="8715599" h="4209449">
                <a:moveTo>
                  <a:pt x="0" y="0"/>
                </a:moveTo>
                <a:lnTo>
                  <a:pt x="8715598" y="0"/>
                </a:lnTo>
                <a:lnTo>
                  <a:pt x="8715598" y="4209448"/>
                </a:lnTo>
                <a:lnTo>
                  <a:pt x="0" y="4209448"/>
                </a:lnTo>
                <a:lnTo>
                  <a:pt x="0" y="0"/>
                </a:lnTo>
                <a:close/>
              </a:path>
            </a:pathLst>
          </a:custGeom>
          <a:blipFill>
            <a:blip r:embed="rId3"/>
            <a:stretch>
              <a:fillRect/>
            </a:stretch>
          </a:blipFill>
        </p:spPr>
      </p:sp>
      <p:sp>
        <p:nvSpPr>
          <p:cNvPr id="4" name="TextBox 4"/>
          <p:cNvSpPr txBox="1"/>
          <p:nvPr/>
        </p:nvSpPr>
        <p:spPr>
          <a:xfrm>
            <a:off x="1277249" y="2070892"/>
            <a:ext cx="6098133" cy="927100"/>
          </a:xfrm>
          <a:prstGeom prst="rect">
            <a:avLst/>
          </a:prstGeom>
        </p:spPr>
        <p:txBody>
          <a:bodyPr lIns="0" tIns="0" rIns="0" bIns="0" rtlCol="0" anchor="t">
            <a:spAutoFit/>
          </a:bodyPr>
          <a:lstStyle/>
          <a:p>
            <a:pPr>
              <a:lnSpc>
                <a:spcPts val="7699"/>
              </a:lnSpc>
            </a:pPr>
            <a:r>
              <a:rPr lang="en-US" sz="5499">
                <a:solidFill>
                  <a:srgbClr val="FFFFFF"/>
                </a:solidFill>
                <a:latin typeface="DM Sans Bold"/>
              </a:rPr>
              <a:t>Report of Testing</a:t>
            </a:r>
          </a:p>
        </p:txBody>
      </p:sp>
      <p:sp>
        <p:nvSpPr>
          <p:cNvPr id="5" name="TextBox 5"/>
          <p:cNvSpPr txBox="1"/>
          <p:nvPr/>
        </p:nvSpPr>
        <p:spPr>
          <a:xfrm>
            <a:off x="2510956" y="4450646"/>
            <a:ext cx="4669167" cy="692854"/>
          </a:xfrm>
          <a:prstGeom prst="rect">
            <a:avLst/>
          </a:prstGeom>
        </p:spPr>
        <p:txBody>
          <a:bodyPr lIns="0" tIns="0" rIns="0" bIns="0" rtlCol="0" anchor="t">
            <a:spAutoFit/>
          </a:bodyPr>
          <a:lstStyle/>
          <a:p>
            <a:pPr algn="ctr">
              <a:lnSpc>
                <a:spcPts val="5401"/>
              </a:lnSpc>
              <a:spcBef>
                <a:spcPct val="0"/>
              </a:spcBef>
            </a:pPr>
            <a:r>
              <a:rPr lang="en-US" sz="4501">
                <a:solidFill>
                  <a:srgbClr val="F7F5FA"/>
                </a:solidFill>
                <a:latin typeface="DM Sans Bold"/>
              </a:rPr>
              <a:t>Coverage Report</a:t>
            </a:r>
          </a:p>
        </p:txBody>
      </p:sp>
      <p:sp>
        <p:nvSpPr>
          <p:cNvPr id="6" name="TextBox 6"/>
          <p:cNvSpPr txBox="1"/>
          <p:nvPr/>
        </p:nvSpPr>
        <p:spPr>
          <a:xfrm>
            <a:off x="10531155" y="7615381"/>
            <a:ext cx="5336836" cy="692854"/>
          </a:xfrm>
          <a:prstGeom prst="rect">
            <a:avLst/>
          </a:prstGeom>
        </p:spPr>
        <p:txBody>
          <a:bodyPr lIns="0" tIns="0" rIns="0" bIns="0" rtlCol="0" anchor="t">
            <a:spAutoFit/>
          </a:bodyPr>
          <a:lstStyle/>
          <a:p>
            <a:pPr algn="ctr">
              <a:lnSpc>
                <a:spcPts val="5401"/>
              </a:lnSpc>
              <a:spcBef>
                <a:spcPct val="0"/>
              </a:spcBef>
            </a:pPr>
            <a:r>
              <a:rPr lang="en-US" sz="4501">
                <a:solidFill>
                  <a:srgbClr val="FFFFFF"/>
                </a:solidFill>
                <a:latin typeface="DM Sans Bold"/>
              </a:rPr>
              <a:t>Traceability Report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sp>
        <p:nvSpPr>
          <p:cNvPr id="2" name="Freeform 2"/>
          <p:cNvSpPr/>
          <p:nvPr/>
        </p:nvSpPr>
        <p:spPr>
          <a:xfrm>
            <a:off x="9144000" y="2427693"/>
            <a:ext cx="7664543" cy="5878868"/>
          </a:xfrm>
          <a:custGeom>
            <a:avLst/>
            <a:gdLst/>
            <a:ahLst/>
            <a:cxnLst/>
            <a:rect l="l" t="t" r="r" b="b"/>
            <a:pathLst>
              <a:path w="7664543" h="5878868">
                <a:moveTo>
                  <a:pt x="0" y="0"/>
                </a:moveTo>
                <a:lnTo>
                  <a:pt x="7664543" y="0"/>
                </a:lnTo>
                <a:lnTo>
                  <a:pt x="7664543" y="5878868"/>
                </a:lnTo>
                <a:lnTo>
                  <a:pt x="0" y="5878868"/>
                </a:lnTo>
                <a:lnTo>
                  <a:pt x="0" y="0"/>
                </a:lnTo>
                <a:close/>
              </a:path>
            </a:pathLst>
          </a:custGeom>
          <a:blipFill>
            <a:blip r:embed="rId2"/>
            <a:stretch>
              <a:fillRect/>
            </a:stretch>
          </a:blipFill>
        </p:spPr>
      </p:sp>
      <p:sp>
        <p:nvSpPr>
          <p:cNvPr id="3" name="Freeform 3"/>
          <p:cNvSpPr/>
          <p:nvPr/>
        </p:nvSpPr>
        <p:spPr>
          <a:xfrm>
            <a:off x="1377808" y="1444625"/>
            <a:ext cx="7071226" cy="6864934"/>
          </a:xfrm>
          <a:custGeom>
            <a:avLst/>
            <a:gdLst/>
            <a:ahLst/>
            <a:cxnLst/>
            <a:rect l="l" t="t" r="r" b="b"/>
            <a:pathLst>
              <a:path w="7071226" h="6864934">
                <a:moveTo>
                  <a:pt x="0" y="0"/>
                </a:moveTo>
                <a:lnTo>
                  <a:pt x="7071226" y="0"/>
                </a:lnTo>
                <a:lnTo>
                  <a:pt x="7071226" y="6864934"/>
                </a:lnTo>
                <a:lnTo>
                  <a:pt x="0" y="6864934"/>
                </a:lnTo>
                <a:lnTo>
                  <a:pt x="0" y="0"/>
                </a:lnTo>
                <a:close/>
              </a:path>
            </a:pathLst>
          </a:custGeom>
          <a:blipFill>
            <a:blip r:embed="rId3"/>
            <a:stretch>
              <a:fillRect/>
            </a:stretch>
          </a:blipFill>
        </p:spPr>
      </p:sp>
      <p:sp>
        <p:nvSpPr>
          <p:cNvPr id="4" name="TextBox 4"/>
          <p:cNvSpPr txBox="1"/>
          <p:nvPr/>
        </p:nvSpPr>
        <p:spPr>
          <a:xfrm>
            <a:off x="9886244" y="933450"/>
            <a:ext cx="6429902" cy="927100"/>
          </a:xfrm>
          <a:prstGeom prst="rect">
            <a:avLst/>
          </a:prstGeom>
        </p:spPr>
        <p:txBody>
          <a:bodyPr lIns="0" tIns="0" rIns="0" bIns="0" rtlCol="0" anchor="t">
            <a:spAutoFit/>
          </a:bodyPr>
          <a:lstStyle/>
          <a:p>
            <a:pPr>
              <a:lnSpc>
                <a:spcPts val="7699"/>
              </a:lnSpc>
            </a:pPr>
            <a:r>
              <a:rPr lang="en-US" sz="5499">
                <a:solidFill>
                  <a:srgbClr val="FFFFFF"/>
                </a:solidFill>
                <a:latin typeface="DM Sans Bold"/>
              </a:rPr>
              <a:t>Report of Testing </a:t>
            </a:r>
          </a:p>
        </p:txBody>
      </p:sp>
      <p:sp>
        <p:nvSpPr>
          <p:cNvPr id="5" name="TextBox 5"/>
          <p:cNvSpPr txBox="1"/>
          <p:nvPr/>
        </p:nvSpPr>
        <p:spPr>
          <a:xfrm>
            <a:off x="3538839" y="8803137"/>
            <a:ext cx="2749164" cy="455163"/>
          </a:xfrm>
          <a:prstGeom prst="rect">
            <a:avLst/>
          </a:prstGeom>
        </p:spPr>
        <p:txBody>
          <a:bodyPr lIns="0" tIns="0" rIns="0" bIns="0" rtlCol="0" anchor="t">
            <a:spAutoFit/>
          </a:bodyPr>
          <a:lstStyle/>
          <a:p>
            <a:pPr algn="ctr">
              <a:lnSpc>
                <a:spcPts val="3598"/>
              </a:lnSpc>
              <a:spcBef>
                <a:spcPct val="0"/>
              </a:spcBef>
            </a:pPr>
            <a:r>
              <a:rPr lang="en-US" sz="2998">
                <a:solidFill>
                  <a:srgbClr val="FFFFFF"/>
                </a:solidFill>
                <a:latin typeface="DM Sans Bold"/>
              </a:rPr>
              <a:t>Test Execution</a:t>
            </a:r>
          </a:p>
        </p:txBody>
      </p:sp>
      <p:sp>
        <p:nvSpPr>
          <p:cNvPr id="6" name="TextBox 6"/>
          <p:cNvSpPr txBox="1"/>
          <p:nvPr/>
        </p:nvSpPr>
        <p:spPr>
          <a:xfrm>
            <a:off x="11092420" y="8878061"/>
            <a:ext cx="3767704" cy="455163"/>
          </a:xfrm>
          <a:prstGeom prst="rect">
            <a:avLst/>
          </a:prstGeom>
        </p:spPr>
        <p:txBody>
          <a:bodyPr lIns="0" tIns="0" rIns="0" bIns="0" rtlCol="0" anchor="t">
            <a:spAutoFit/>
          </a:bodyPr>
          <a:lstStyle/>
          <a:p>
            <a:pPr algn="ctr">
              <a:lnSpc>
                <a:spcPts val="3598"/>
              </a:lnSpc>
              <a:spcBef>
                <a:spcPct val="0"/>
              </a:spcBef>
            </a:pPr>
            <a:r>
              <a:rPr lang="en-US" sz="2998">
                <a:solidFill>
                  <a:srgbClr val="FFFFFF"/>
                </a:solidFill>
                <a:latin typeface="DM Sans Bold"/>
              </a:rPr>
              <a:t>Test Case Execution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sp>
        <p:nvSpPr>
          <p:cNvPr id="2" name="Freeform 2"/>
          <p:cNvSpPr/>
          <p:nvPr/>
        </p:nvSpPr>
        <p:spPr>
          <a:xfrm>
            <a:off x="1618735" y="2163817"/>
            <a:ext cx="15050530" cy="6514057"/>
          </a:xfrm>
          <a:custGeom>
            <a:avLst/>
            <a:gdLst/>
            <a:ahLst/>
            <a:cxnLst/>
            <a:rect l="l" t="t" r="r" b="b"/>
            <a:pathLst>
              <a:path w="15050530" h="6514057">
                <a:moveTo>
                  <a:pt x="0" y="0"/>
                </a:moveTo>
                <a:lnTo>
                  <a:pt x="15050530" y="0"/>
                </a:lnTo>
                <a:lnTo>
                  <a:pt x="15050530" y="6514057"/>
                </a:lnTo>
                <a:lnTo>
                  <a:pt x="0" y="6514057"/>
                </a:lnTo>
                <a:lnTo>
                  <a:pt x="0" y="0"/>
                </a:lnTo>
                <a:close/>
              </a:path>
            </a:pathLst>
          </a:custGeom>
          <a:blipFill>
            <a:blip r:embed="rId2"/>
            <a:stretch>
              <a:fillRect/>
            </a:stretch>
          </a:blipFill>
        </p:spPr>
      </p:sp>
      <p:sp>
        <p:nvSpPr>
          <p:cNvPr id="3" name="TextBox 3"/>
          <p:cNvSpPr txBox="1"/>
          <p:nvPr/>
        </p:nvSpPr>
        <p:spPr>
          <a:xfrm>
            <a:off x="7069385" y="373386"/>
            <a:ext cx="4149229" cy="1177278"/>
          </a:xfrm>
          <a:prstGeom prst="rect">
            <a:avLst/>
          </a:prstGeom>
        </p:spPr>
        <p:txBody>
          <a:bodyPr lIns="0" tIns="0" rIns="0" bIns="0" rtlCol="0" anchor="t">
            <a:spAutoFit/>
          </a:bodyPr>
          <a:lstStyle/>
          <a:p>
            <a:pPr algn="ctr">
              <a:lnSpc>
                <a:spcPts val="9660"/>
              </a:lnSpc>
            </a:pPr>
            <a:r>
              <a:rPr lang="en-US" sz="6900">
                <a:solidFill>
                  <a:srgbClr val="FFFFFF"/>
                </a:solidFill>
                <a:latin typeface="Open Sans Light Bold"/>
              </a:rPr>
              <a:t>Roadmap</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905688" y="0"/>
            <a:ext cx="9382312" cy="10287000"/>
            <a:chOff x="0" y="0"/>
            <a:chExt cx="2471062" cy="2709333"/>
          </a:xfrm>
        </p:grpSpPr>
        <p:sp>
          <p:nvSpPr>
            <p:cNvPr id="3" name="Freeform 3"/>
            <p:cNvSpPr/>
            <p:nvPr/>
          </p:nvSpPr>
          <p:spPr>
            <a:xfrm>
              <a:off x="0" y="0"/>
              <a:ext cx="2471062" cy="2709333"/>
            </a:xfrm>
            <a:custGeom>
              <a:avLst/>
              <a:gdLst/>
              <a:ahLst/>
              <a:cxnLst/>
              <a:rect l="l" t="t" r="r" b="b"/>
              <a:pathLst>
                <a:path w="2471062" h="2709333">
                  <a:moveTo>
                    <a:pt x="0" y="0"/>
                  </a:moveTo>
                  <a:lnTo>
                    <a:pt x="2471062" y="0"/>
                  </a:lnTo>
                  <a:lnTo>
                    <a:pt x="2471062" y="2709333"/>
                  </a:lnTo>
                  <a:lnTo>
                    <a:pt x="0" y="2709333"/>
                  </a:lnTo>
                  <a:close/>
                </a:path>
              </a:pathLst>
            </a:custGeom>
            <a:solidFill>
              <a:srgbClr val="5034C4">
                <a:alpha val="4706"/>
              </a:srgbClr>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7214059" y="1028700"/>
            <a:ext cx="8749391" cy="3969411"/>
          </a:xfrm>
          <a:custGeom>
            <a:avLst/>
            <a:gdLst/>
            <a:ahLst/>
            <a:cxnLst/>
            <a:rect l="l" t="t" r="r" b="b"/>
            <a:pathLst>
              <a:path w="8749391" h="3969411">
                <a:moveTo>
                  <a:pt x="0" y="0"/>
                </a:moveTo>
                <a:lnTo>
                  <a:pt x="8749392" y="0"/>
                </a:lnTo>
                <a:lnTo>
                  <a:pt x="8749392" y="3969411"/>
                </a:lnTo>
                <a:lnTo>
                  <a:pt x="0" y="3969411"/>
                </a:lnTo>
                <a:lnTo>
                  <a:pt x="0" y="0"/>
                </a:lnTo>
                <a:close/>
              </a:path>
            </a:pathLst>
          </a:custGeom>
          <a:blipFill>
            <a:blip r:embed="rId2"/>
            <a:stretch>
              <a:fillRect/>
            </a:stretch>
          </a:blipFill>
        </p:spPr>
      </p:sp>
      <p:sp>
        <p:nvSpPr>
          <p:cNvPr id="6" name="Freeform 6"/>
          <p:cNvSpPr/>
          <p:nvPr/>
        </p:nvSpPr>
        <p:spPr>
          <a:xfrm>
            <a:off x="1522759" y="5429430"/>
            <a:ext cx="8281413" cy="4114800"/>
          </a:xfrm>
          <a:custGeom>
            <a:avLst/>
            <a:gdLst/>
            <a:ahLst/>
            <a:cxnLst/>
            <a:rect l="l" t="t" r="r" b="b"/>
            <a:pathLst>
              <a:path w="8281413" h="4114800">
                <a:moveTo>
                  <a:pt x="0" y="0"/>
                </a:moveTo>
                <a:lnTo>
                  <a:pt x="8281413" y="0"/>
                </a:lnTo>
                <a:lnTo>
                  <a:pt x="8281413" y="4114800"/>
                </a:lnTo>
                <a:lnTo>
                  <a:pt x="0" y="4114800"/>
                </a:lnTo>
                <a:lnTo>
                  <a:pt x="0" y="0"/>
                </a:lnTo>
                <a:close/>
              </a:path>
            </a:pathLst>
          </a:custGeom>
          <a:blipFill>
            <a:blip r:embed="rId3"/>
            <a:stretch>
              <a:fillRect/>
            </a:stretch>
          </a:blipFill>
        </p:spPr>
      </p:sp>
      <p:grpSp>
        <p:nvGrpSpPr>
          <p:cNvPr id="7" name="Group 7"/>
          <p:cNvGrpSpPr/>
          <p:nvPr/>
        </p:nvGrpSpPr>
        <p:grpSpPr>
          <a:xfrm>
            <a:off x="1306731" y="1341235"/>
            <a:ext cx="4765941" cy="3773237"/>
            <a:chOff x="0" y="-354061"/>
            <a:chExt cx="1255227" cy="993775"/>
          </a:xfrm>
        </p:grpSpPr>
        <p:sp>
          <p:nvSpPr>
            <p:cNvPr id="8" name="Freeform 8"/>
            <p:cNvSpPr/>
            <p:nvPr/>
          </p:nvSpPr>
          <p:spPr>
            <a:xfrm>
              <a:off x="0" y="0"/>
              <a:ext cx="1255227" cy="285653"/>
            </a:xfrm>
            <a:custGeom>
              <a:avLst/>
              <a:gdLst/>
              <a:ahLst/>
              <a:cxnLst/>
              <a:rect l="l" t="t" r="r" b="b"/>
              <a:pathLst>
                <a:path w="1255227" h="285653">
                  <a:moveTo>
                    <a:pt x="82846" y="0"/>
                  </a:moveTo>
                  <a:lnTo>
                    <a:pt x="1172381" y="0"/>
                  </a:lnTo>
                  <a:cubicBezTo>
                    <a:pt x="1218136" y="0"/>
                    <a:pt x="1255227" y="37091"/>
                    <a:pt x="1255227" y="82846"/>
                  </a:cubicBezTo>
                  <a:lnTo>
                    <a:pt x="1255227" y="202807"/>
                  </a:lnTo>
                  <a:cubicBezTo>
                    <a:pt x="1255227" y="248561"/>
                    <a:pt x="1218136" y="285653"/>
                    <a:pt x="1172381" y="285653"/>
                  </a:cubicBezTo>
                  <a:lnTo>
                    <a:pt x="82846" y="285653"/>
                  </a:lnTo>
                  <a:cubicBezTo>
                    <a:pt x="37091" y="285653"/>
                    <a:pt x="0" y="248561"/>
                    <a:pt x="0" y="202807"/>
                  </a:cubicBezTo>
                  <a:lnTo>
                    <a:pt x="0" y="82846"/>
                  </a:lnTo>
                  <a:cubicBezTo>
                    <a:pt x="0" y="37091"/>
                    <a:pt x="37091" y="0"/>
                    <a:pt x="82846" y="0"/>
                  </a:cubicBezTo>
                  <a:close/>
                </a:path>
              </a:pathLst>
            </a:custGeom>
            <a:solidFill>
              <a:srgbClr val="795FE6"/>
            </a:solidFill>
          </p:spPr>
        </p:sp>
        <p:sp>
          <p:nvSpPr>
            <p:cNvPr id="9" name="TextBox 9"/>
            <p:cNvSpPr txBox="1"/>
            <p:nvPr/>
          </p:nvSpPr>
          <p:spPr>
            <a:xfrm>
              <a:off x="169174" y="-354061"/>
              <a:ext cx="812800" cy="993775"/>
            </a:xfrm>
            <a:prstGeom prst="rect">
              <a:avLst/>
            </a:prstGeom>
          </p:spPr>
          <p:txBody>
            <a:bodyPr lIns="50800" tIns="50800" rIns="50800" bIns="50800" rtlCol="0" anchor="ctr"/>
            <a:lstStyle/>
            <a:p>
              <a:pPr algn="ctr">
                <a:lnSpc>
                  <a:spcPts val="4900"/>
                </a:lnSpc>
              </a:pPr>
              <a:r>
                <a:rPr lang="en-US" sz="3500" dirty="0">
                  <a:solidFill>
                    <a:srgbClr val="000000"/>
                  </a:solidFill>
                  <a:latin typeface="Evolventa"/>
                </a:rPr>
                <a:t>phpMyAdmin</a:t>
              </a:r>
            </a:p>
          </p:txBody>
        </p:sp>
      </p:grpSp>
      <p:sp>
        <p:nvSpPr>
          <p:cNvPr id="10" name="TextBox 10"/>
          <p:cNvSpPr txBox="1"/>
          <p:nvPr/>
        </p:nvSpPr>
        <p:spPr>
          <a:xfrm>
            <a:off x="1306731" y="1028700"/>
            <a:ext cx="6113320" cy="971550"/>
          </a:xfrm>
          <a:prstGeom prst="rect">
            <a:avLst/>
          </a:prstGeom>
        </p:spPr>
        <p:txBody>
          <a:bodyPr lIns="0" tIns="0" rIns="0" bIns="0" rtlCol="0" anchor="t">
            <a:spAutoFit/>
          </a:bodyPr>
          <a:lstStyle/>
          <a:p>
            <a:pPr>
              <a:lnSpc>
                <a:spcPts val="7680"/>
              </a:lnSpc>
            </a:pPr>
            <a:r>
              <a:rPr lang="en-US" sz="6400">
                <a:solidFill>
                  <a:srgbClr val="5034C4"/>
                </a:solidFill>
                <a:latin typeface="DM Sans Bold"/>
              </a:rPr>
              <a:t>Database</a:t>
            </a:r>
          </a:p>
        </p:txBody>
      </p:sp>
      <p:grpSp>
        <p:nvGrpSpPr>
          <p:cNvPr id="11" name="Group 11"/>
          <p:cNvGrpSpPr/>
          <p:nvPr/>
        </p:nvGrpSpPr>
        <p:grpSpPr>
          <a:xfrm>
            <a:off x="11213873" y="5592735"/>
            <a:ext cx="4765941" cy="3773237"/>
            <a:chOff x="0" y="-356030"/>
            <a:chExt cx="1255227" cy="993775"/>
          </a:xfrm>
        </p:grpSpPr>
        <p:sp>
          <p:nvSpPr>
            <p:cNvPr id="12" name="Freeform 12"/>
            <p:cNvSpPr/>
            <p:nvPr/>
          </p:nvSpPr>
          <p:spPr>
            <a:xfrm>
              <a:off x="0" y="0"/>
              <a:ext cx="1255227" cy="285653"/>
            </a:xfrm>
            <a:custGeom>
              <a:avLst/>
              <a:gdLst/>
              <a:ahLst/>
              <a:cxnLst/>
              <a:rect l="l" t="t" r="r" b="b"/>
              <a:pathLst>
                <a:path w="1255227" h="285653">
                  <a:moveTo>
                    <a:pt x="82846" y="0"/>
                  </a:moveTo>
                  <a:lnTo>
                    <a:pt x="1172381" y="0"/>
                  </a:lnTo>
                  <a:cubicBezTo>
                    <a:pt x="1218136" y="0"/>
                    <a:pt x="1255227" y="37091"/>
                    <a:pt x="1255227" y="82846"/>
                  </a:cubicBezTo>
                  <a:lnTo>
                    <a:pt x="1255227" y="202807"/>
                  </a:lnTo>
                  <a:cubicBezTo>
                    <a:pt x="1255227" y="248561"/>
                    <a:pt x="1218136" y="285653"/>
                    <a:pt x="1172381" y="285653"/>
                  </a:cubicBezTo>
                  <a:lnTo>
                    <a:pt x="82846" y="285653"/>
                  </a:lnTo>
                  <a:cubicBezTo>
                    <a:pt x="37091" y="285653"/>
                    <a:pt x="0" y="248561"/>
                    <a:pt x="0" y="202807"/>
                  </a:cubicBezTo>
                  <a:lnTo>
                    <a:pt x="0" y="82846"/>
                  </a:lnTo>
                  <a:cubicBezTo>
                    <a:pt x="0" y="37091"/>
                    <a:pt x="37091" y="0"/>
                    <a:pt x="82846" y="0"/>
                  </a:cubicBezTo>
                  <a:close/>
                </a:path>
              </a:pathLst>
            </a:custGeom>
            <a:solidFill>
              <a:srgbClr val="795FE6"/>
            </a:solidFill>
          </p:spPr>
        </p:sp>
        <p:sp>
          <p:nvSpPr>
            <p:cNvPr id="13" name="TextBox 13"/>
            <p:cNvSpPr txBox="1"/>
            <p:nvPr/>
          </p:nvSpPr>
          <p:spPr>
            <a:xfrm>
              <a:off x="196855" y="-356030"/>
              <a:ext cx="812800" cy="993775"/>
            </a:xfrm>
            <a:prstGeom prst="rect">
              <a:avLst/>
            </a:prstGeom>
          </p:spPr>
          <p:txBody>
            <a:bodyPr lIns="50800" tIns="50800" rIns="50800" bIns="50800" rtlCol="0" anchor="ctr"/>
            <a:lstStyle/>
            <a:p>
              <a:pPr algn="ctr">
                <a:lnSpc>
                  <a:spcPts val="4900"/>
                </a:lnSpc>
              </a:pPr>
              <a:r>
                <a:rPr lang="en-US" sz="3500" dirty="0" err="1">
                  <a:solidFill>
                    <a:srgbClr val="000000"/>
                  </a:solidFill>
                  <a:latin typeface="Evolventa"/>
                </a:rPr>
                <a:t>PgAdmin</a:t>
              </a:r>
              <a:r>
                <a:rPr lang="en-US" sz="3500" dirty="0">
                  <a:solidFill>
                    <a:srgbClr val="000000"/>
                  </a:solidFill>
                  <a:latin typeface="Evolventa"/>
                </a:rPr>
                <a:t> 4</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rot="7250774">
            <a:off x="1434912" y="-2726226"/>
            <a:ext cx="10825271" cy="21899658"/>
            <a:chOff x="0" y="0"/>
            <a:chExt cx="2851100" cy="5767811"/>
          </a:xfrm>
        </p:grpSpPr>
        <p:sp>
          <p:nvSpPr>
            <p:cNvPr id="3" name="Freeform 3"/>
            <p:cNvSpPr/>
            <p:nvPr/>
          </p:nvSpPr>
          <p:spPr>
            <a:xfrm>
              <a:off x="0" y="0"/>
              <a:ext cx="2851100" cy="5767811"/>
            </a:xfrm>
            <a:custGeom>
              <a:avLst/>
              <a:gdLst/>
              <a:ahLst/>
              <a:cxnLst/>
              <a:rect l="l" t="t" r="r" b="b"/>
              <a:pathLst>
                <a:path w="2851100" h="5767811">
                  <a:moveTo>
                    <a:pt x="0" y="0"/>
                  </a:moveTo>
                  <a:lnTo>
                    <a:pt x="2851100" y="0"/>
                  </a:lnTo>
                  <a:lnTo>
                    <a:pt x="2851100" y="5767811"/>
                  </a:lnTo>
                  <a:lnTo>
                    <a:pt x="0" y="5767811"/>
                  </a:lnTo>
                  <a:close/>
                </a:path>
              </a:pathLst>
            </a:custGeom>
            <a:solidFill>
              <a:srgbClr val="C3EBEF"/>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5241631" y="4098200"/>
            <a:ext cx="2757231" cy="3409250"/>
          </a:xfrm>
          <a:custGeom>
            <a:avLst/>
            <a:gdLst/>
            <a:ahLst/>
            <a:cxnLst/>
            <a:rect l="l" t="t" r="r" b="b"/>
            <a:pathLst>
              <a:path w="2757231" h="3409250">
                <a:moveTo>
                  <a:pt x="0" y="0"/>
                </a:moveTo>
                <a:lnTo>
                  <a:pt x="2757231" y="0"/>
                </a:lnTo>
                <a:lnTo>
                  <a:pt x="2757231" y="3409250"/>
                </a:lnTo>
                <a:lnTo>
                  <a:pt x="0" y="34092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399946" y="2481483"/>
            <a:ext cx="7555950" cy="1378593"/>
          </a:xfrm>
          <a:custGeom>
            <a:avLst/>
            <a:gdLst/>
            <a:ahLst/>
            <a:cxnLst/>
            <a:rect l="l" t="t" r="r" b="b"/>
            <a:pathLst>
              <a:path w="7555950" h="1378593">
                <a:moveTo>
                  <a:pt x="0" y="0"/>
                </a:moveTo>
                <a:lnTo>
                  <a:pt x="7555950" y="0"/>
                </a:lnTo>
                <a:lnTo>
                  <a:pt x="7555950" y="1378592"/>
                </a:lnTo>
                <a:lnTo>
                  <a:pt x="0" y="1378592"/>
                </a:lnTo>
                <a:lnTo>
                  <a:pt x="0" y="0"/>
                </a:lnTo>
                <a:close/>
              </a:path>
            </a:pathLst>
          </a:custGeom>
          <a:blipFill>
            <a:blip r:embed="rId4"/>
            <a:stretch>
              <a:fillRect/>
            </a:stretch>
          </a:blipFill>
        </p:spPr>
      </p:sp>
      <p:sp>
        <p:nvSpPr>
          <p:cNvPr id="7" name="Freeform 7"/>
          <p:cNvSpPr/>
          <p:nvPr/>
        </p:nvSpPr>
        <p:spPr>
          <a:xfrm>
            <a:off x="3567573" y="5419010"/>
            <a:ext cx="3367408" cy="2088440"/>
          </a:xfrm>
          <a:custGeom>
            <a:avLst/>
            <a:gdLst/>
            <a:ahLst/>
            <a:cxnLst/>
            <a:rect l="l" t="t" r="r" b="b"/>
            <a:pathLst>
              <a:path w="3367408" h="2088440">
                <a:moveTo>
                  <a:pt x="0" y="0"/>
                </a:moveTo>
                <a:lnTo>
                  <a:pt x="3367408" y="0"/>
                </a:lnTo>
                <a:lnTo>
                  <a:pt x="3367408" y="2088440"/>
                </a:lnTo>
                <a:lnTo>
                  <a:pt x="0" y="2088440"/>
                </a:lnTo>
                <a:lnTo>
                  <a:pt x="0" y="0"/>
                </a:lnTo>
                <a:close/>
              </a:path>
            </a:pathLst>
          </a:custGeom>
          <a:blipFill>
            <a:blip r:embed="rId5"/>
            <a:stretch>
              <a:fillRect/>
            </a:stretch>
          </a:blipFill>
        </p:spPr>
      </p:sp>
      <p:sp>
        <p:nvSpPr>
          <p:cNvPr id="8" name="Freeform 8"/>
          <p:cNvSpPr/>
          <p:nvPr/>
        </p:nvSpPr>
        <p:spPr>
          <a:xfrm>
            <a:off x="11063584" y="1269047"/>
            <a:ext cx="5556662" cy="2591028"/>
          </a:xfrm>
          <a:custGeom>
            <a:avLst/>
            <a:gdLst/>
            <a:ahLst/>
            <a:cxnLst/>
            <a:rect l="l" t="t" r="r" b="b"/>
            <a:pathLst>
              <a:path w="5556662" h="2591028">
                <a:moveTo>
                  <a:pt x="0" y="0"/>
                </a:moveTo>
                <a:lnTo>
                  <a:pt x="5556663" y="0"/>
                </a:lnTo>
                <a:lnTo>
                  <a:pt x="5556663" y="2591028"/>
                </a:lnTo>
                <a:lnTo>
                  <a:pt x="0" y="2591028"/>
                </a:lnTo>
                <a:lnTo>
                  <a:pt x="0" y="0"/>
                </a:lnTo>
                <a:close/>
              </a:path>
            </a:pathLst>
          </a:custGeom>
          <a:blipFill>
            <a:blip r:embed="rId6"/>
            <a:stretch>
              <a:fillRect/>
            </a:stretch>
          </a:blipFill>
        </p:spPr>
      </p:sp>
      <p:sp>
        <p:nvSpPr>
          <p:cNvPr id="9" name="Freeform 9"/>
          <p:cNvSpPr/>
          <p:nvPr/>
        </p:nvSpPr>
        <p:spPr>
          <a:xfrm>
            <a:off x="7302853" y="8077200"/>
            <a:ext cx="9317393" cy="1068568"/>
          </a:xfrm>
          <a:custGeom>
            <a:avLst/>
            <a:gdLst/>
            <a:ahLst/>
            <a:cxnLst/>
            <a:rect l="l" t="t" r="r" b="b"/>
            <a:pathLst>
              <a:path w="9317393" h="1068568">
                <a:moveTo>
                  <a:pt x="0" y="0"/>
                </a:moveTo>
                <a:lnTo>
                  <a:pt x="9317394" y="0"/>
                </a:lnTo>
                <a:lnTo>
                  <a:pt x="9317394" y="1068568"/>
                </a:lnTo>
                <a:lnTo>
                  <a:pt x="0" y="1068568"/>
                </a:lnTo>
                <a:lnTo>
                  <a:pt x="0" y="0"/>
                </a:lnTo>
                <a:close/>
              </a:path>
            </a:pathLst>
          </a:custGeom>
          <a:blipFill>
            <a:blip r:embed="rId7"/>
            <a:stretch>
              <a:fillRect/>
            </a:stretch>
          </a:blipFill>
        </p:spPr>
      </p:sp>
      <p:sp>
        <p:nvSpPr>
          <p:cNvPr id="10" name="TextBox 10"/>
          <p:cNvSpPr txBox="1"/>
          <p:nvPr/>
        </p:nvSpPr>
        <p:spPr>
          <a:xfrm>
            <a:off x="1028700" y="8086725"/>
            <a:ext cx="3997773" cy="1171575"/>
          </a:xfrm>
          <a:prstGeom prst="rect">
            <a:avLst/>
          </a:prstGeom>
        </p:spPr>
        <p:txBody>
          <a:bodyPr lIns="0" tIns="0" rIns="0" bIns="0" rtlCol="0" anchor="t">
            <a:spAutoFit/>
          </a:bodyPr>
          <a:lstStyle/>
          <a:p>
            <a:pPr>
              <a:lnSpc>
                <a:spcPts val="9360"/>
              </a:lnSpc>
            </a:pPr>
            <a:r>
              <a:rPr lang="en-US" sz="7800">
                <a:solidFill>
                  <a:srgbClr val="5034C4"/>
                </a:solidFill>
                <a:latin typeface="DM Sans Bold"/>
              </a:rPr>
              <a:t>Testing</a:t>
            </a:r>
          </a:p>
        </p:txBody>
      </p:sp>
      <p:sp>
        <p:nvSpPr>
          <p:cNvPr id="11" name="TextBox 11"/>
          <p:cNvSpPr txBox="1"/>
          <p:nvPr/>
        </p:nvSpPr>
        <p:spPr>
          <a:xfrm>
            <a:off x="-449223" y="1438813"/>
            <a:ext cx="8405118" cy="537845"/>
          </a:xfrm>
          <a:prstGeom prst="rect">
            <a:avLst/>
          </a:prstGeom>
        </p:spPr>
        <p:txBody>
          <a:bodyPr lIns="0" tIns="0" rIns="0" bIns="0" rtlCol="0" anchor="t">
            <a:spAutoFit/>
          </a:bodyPr>
          <a:lstStyle/>
          <a:p>
            <a:pPr algn="ctr">
              <a:lnSpc>
                <a:spcPts val="4480"/>
              </a:lnSpc>
            </a:pPr>
            <a:r>
              <a:rPr lang="en-US" sz="3200">
                <a:solidFill>
                  <a:srgbClr val="5034C4"/>
                </a:solidFill>
                <a:latin typeface="Open Sans Extra Bold"/>
              </a:rPr>
              <a:t>Functionality Testing</a:t>
            </a:r>
          </a:p>
        </p:txBody>
      </p:sp>
      <p:sp>
        <p:nvSpPr>
          <p:cNvPr id="12" name="TextBox 12"/>
          <p:cNvSpPr txBox="1"/>
          <p:nvPr/>
        </p:nvSpPr>
        <p:spPr>
          <a:xfrm>
            <a:off x="823914" y="4605655"/>
            <a:ext cx="8405118" cy="537845"/>
          </a:xfrm>
          <a:prstGeom prst="rect">
            <a:avLst/>
          </a:prstGeom>
        </p:spPr>
        <p:txBody>
          <a:bodyPr lIns="0" tIns="0" rIns="0" bIns="0" rtlCol="0" anchor="t">
            <a:spAutoFit/>
          </a:bodyPr>
          <a:lstStyle/>
          <a:p>
            <a:pPr algn="ctr">
              <a:lnSpc>
                <a:spcPts val="4480"/>
              </a:lnSpc>
            </a:pPr>
            <a:r>
              <a:rPr lang="en-US" sz="3200">
                <a:solidFill>
                  <a:srgbClr val="5034C4"/>
                </a:solidFill>
                <a:latin typeface="Open Sans Extra Bold"/>
              </a:rPr>
              <a:t>Security Testing</a:t>
            </a:r>
          </a:p>
        </p:txBody>
      </p:sp>
      <p:sp>
        <p:nvSpPr>
          <p:cNvPr id="13" name="TextBox 13"/>
          <p:cNvSpPr txBox="1"/>
          <p:nvPr/>
        </p:nvSpPr>
        <p:spPr>
          <a:xfrm>
            <a:off x="9639356" y="490855"/>
            <a:ext cx="8405118" cy="537845"/>
          </a:xfrm>
          <a:prstGeom prst="rect">
            <a:avLst/>
          </a:prstGeom>
        </p:spPr>
        <p:txBody>
          <a:bodyPr lIns="0" tIns="0" rIns="0" bIns="0" rtlCol="0" anchor="t">
            <a:spAutoFit/>
          </a:bodyPr>
          <a:lstStyle/>
          <a:p>
            <a:pPr algn="ctr">
              <a:lnSpc>
                <a:spcPts val="4480"/>
              </a:lnSpc>
            </a:pPr>
            <a:r>
              <a:rPr lang="en-US" sz="3200">
                <a:solidFill>
                  <a:srgbClr val="C3EBEF"/>
                </a:solidFill>
                <a:latin typeface="Open Sans Extra Bold"/>
              </a:rPr>
              <a:t>Usability Testing</a:t>
            </a:r>
          </a:p>
        </p:txBody>
      </p:sp>
      <p:sp>
        <p:nvSpPr>
          <p:cNvPr id="14" name="TextBox 14"/>
          <p:cNvSpPr txBox="1"/>
          <p:nvPr/>
        </p:nvSpPr>
        <p:spPr>
          <a:xfrm>
            <a:off x="7545329" y="7036996"/>
            <a:ext cx="8405118" cy="537845"/>
          </a:xfrm>
          <a:prstGeom prst="rect">
            <a:avLst/>
          </a:prstGeom>
        </p:spPr>
        <p:txBody>
          <a:bodyPr lIns="0" tIns="0" rIns="0" bIns="0" rtlCol="0" anchor="t">
            <a:spAutoFit/>
          </a:bodyPr>
          <a:lstStyle/>
          <a:p>
            <a:pPr algn="ctr">
              <a:lnSpc>
                <a:spcPts val="4480"/>
              </a:lnSpc>
            </a:pPr>
            <a:r>
              <a:rPr lang="en-US" sz="3200">
                <a:solidFill>
                  <a:srgbClr val="5034C4"/>
                </a:solidFill>
                <a:latin typeface="Open Sans Extra Bold"/>
              </a:rPr>
              <a:t>Performance Testing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487</Words>
  <Application>Microsoft Office PowerPoint</Application>
  <PresentationFormat>Произвольный</PresentationFormat>
  <Paragraphs>55</Paragraphs>
  <Slides>12</Slides>
  <Notes>0</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12</vt:i4>
      </vt:variant>
    </vt:vector>
  </HeadingPairs>
  <TitlesOfParts>
    <vt:vector size="20" baseType="lpstr">
      <vt:lpstr>Arial</vt:lpstr>
      <vt:lpstr>Calibri</vt:lpstr>
      <vt:lpstr>Open Sans Light Bold</vt:lpstr>
      <vt:lpstr>DM Sans</vt:lpstr>
      <vt:lpstr>DM Sans Bold</vt:lpstr>
      <vt:lpstr>Evolventa</vt:lpstr>
      <vt:lpstr>Open Sans Extra Bold</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Technology in Business and at Work Technology Presentation in Purple Teal Illustrative Style</dc:title>
  <cp:lastModifiedBy>Dana Orenkyzy</cp:lastModifiedBy>
  <cp:revision>2</cp:revision>
  <dcterms:created xsi:type="dcterms:W3CDTF">2006-08-16T00:00:00Z</dcterms:created>
  <dcterms:modified xsi:type="dcterms:W3CDTF">2023-06-13T19:30:12Z</dcterms:modified>
  <dc:identifier>DAFluD-i7sU</dc:identifier>
</cp:coreProperties>
</file>